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4" r:id="rId20"/>
    <p:sldId id="275" r:id="rId21"/>
    <p:sldId id="282" r:id="rId22"/>
    <p:sldId id="276" r:id="rId23"/>
    <p:sldId id="277" r:id="rId24"/>
    <p:sldId id="278" r:id="rId25"/>
    <p:sldId id="279" r:id="rId26"/>
    <p:sldId id="280" r:id="rId27"/>
    <p:sldId id="281" r:id="rId28"/>
  </p:sldIdLst>
  <p:sldSz cx="9144000" cy="6858000" type="screen4x3"/>
  <p:notesSz cx="6858000" cy="9144000"/>
  <p:embeddedFontLst>
    <p:embeddedFont>
      <p:font typeface="Arial Black" panose="020B0A04020102020204" pitchFamily="34" charset="0"/>
      <p:bold r:id="rId30"/>
    </p:embeddedFont>
  </p:embeddedFontLst>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n J. Wallace" initials="SJW"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613" autoAdjust="0"/>
  </p:normalViewPr>
  <p:slideViewPr>
    <p:cSldViewPr>
      <p:cViewPr varScale="1">
        <p:scale>
          <a:sx n="52" d="100"/>
          <a:sy n="52" d="100"/>
        </p:scale>
        <p:origin x="-187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4-10-07T14:24:28.490" idx="1">
    <p:pos x="10" y="10"/>
    <p:text>a.	Place ourselves in the shoes of those first-century Christians to whom the book was delivered to. We ought to read it as if we were reading it through their eyes.
b.	Picture or visualize what we have read. John is very descriptive and we ought to let the divine stroke create a portrait of what is happening in our minds
c.	Perceive the principle. After we can clearly visualize what is said, we ought to probe it more closely for the overall principle that John is getting across. If we miss the principle, we have studied in vain. But we should warn against placing any kind of interpretation on this book that is inconsistent or contradictory with any other part of the book or of the Bible as a whole.
d.	Practice the purpose. Once we perceive the principle, seek a purpose in our practice as Christians.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04-10-07T14:40:45.265" idx="2">
    <p:pos x="5039" y="2768"/>
    <p:text>Any changes in the usage of Greek from the gospel of John and the epistles should be understood by the circumstance that John wrote under—in exile on Patmos.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58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3D6161A-3E05-4E1F-84B2-AAB9E78F93C7}" type="slidenum">
              <a:rPr lang="en-US" altLang="en-US"/>
              <a:pPr/>
              <a:t>‹#›</a:t>
            </a:fld>
            <a:endParaRPr lang="en-US" altLang="en-US"/>
          </a:p>
        </p:txBody>
      </p:sp>
    </p:spTree>
    <p:extLst>
      <p:ext uri="{BB962C8B-B14F-4D97-AF65-F5344CB8AC3E}">
        <p14:creationId xmlns:p14="http://schemas.microsoft.com/office/powerpoint/2010/main" val="22141765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70CD76-F410-4278-A7CE-7D5EC62039DC}" type="slidenum">
              <a:rPr lang="en-US" altLang="en-US"/>
              <a:pPr/>
              <a:t>3</a:t>
            </a:fld>
            <a:endParaRPr lang="en-US"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ltLang="en-US" dirty="0"/>
              <a:t>a.	</a:t>
            </a:r>
            <a:r>
              <a:rPr lang="en-US" altLang="en-US" b="1" dirty="0"/>
              <a:t>Place</a:t>
            </a:r>
            <a:r>
              <a:rPr lang="en-US" altLang="en-US" dirty="0"/>
              <a:t> ourselves in the shoes of those first-century Christians to whom the book was delivered to. We ought to read it as if we were reading it through their eyes.</a:t>
            </a:r>
          </a:p>
          <a:p>
            <a:r>
              <a:rPr lang="en-US" altLang="en-US" dirty="0"/>
              <a:t>b.	</a:t>
            </a:r>
            <a:r>
              <a:rPr lang="en-US" altLang="en-US" b="1" dirty="0"/>
              <a:t>Picture</a:t>
            </a:r>
            <a:r>
              <a:rPr lang="en-US" altLang="en-US" dirty="0"/>
              <a:t> or visualize what we have read. John is very descriptive and we ought to let the divine stroke create a portrait of what is happening in our minds</a:t>
            </a:r>
          </a:p>
          <a:p>
            <a:r>
              <a:rPr lang="en-US" altLang="en-US" dirty="0"/>
              <a:t>c.	</a:t>
            </a:r>
            <a:r>
              <a:rPr lang="en-US" altLang="en-US" b="1" dirty="0"/>
              <a:t>Perceive</a:t>
            </a:r>
            <a:r>
              <a:rPr lang="en-US" altLang="en-US" dirty="0"/>
              <a:t> the principle. After we can clearly visualize what is said, we ought to probe it more closely for the overall principle that John is getting across. If we miss the principle, we have studied in vain. But we should warn against placing any kind of interpretation on this book that is inconsistent or contradictory with any other part of the book or of the Bible as a whole.</a:t>
            </a:r>
          </a:p>
          <a:p>
            <a:r>
              <a:rPr lang="en-US" altLang="en-US" dirty="0"/>
              <a:t>d.	</a:t>
            </a:r>
            <a:r>
              <a:rPr lang="en-US" altLang="en-US" b="1" dirty="0"/>
              <a:t>Practice</a:t>
            </a:r>
            <a:r>
              <a:rPr lang="en-US" altLang="en-US" dirty="0"/>
              <a:t> the purpose. Once we perceive the principle, seek a purpose in our practice as Christians.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286FA8-EDDF-4573-AD6B-126305C962C3}" type="slidenum">
              <a:rPr lang="en-US" altLang="en-US"/>
              <a:pPr/>
              <a:t>4</a:t>
            </a:fld>
            <a:endParaRPr lang="en-US" alt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ltLang="en-US"/>
              <a:t>Any changes in the usage of Greek from the gospel of John and the epistles should be understood by the circumstance that John wrote under—in exile on Patmos.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63AD33-8C9F-4660-841B-5C41276DE7EC}" type="slidenum">
              <a:rPr lang="en-US" altLang="en-US"/>
              <a:pPr/>
              <a:t>5</a:t>
            </a:fld>
            <a:endParaRPr lang="en-US" alt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C8CC7D-2688-4CD9-B738-40BC0EB29199}" type="slidenum">
              <a:rPr lang="en-US" altLang="en-US"/>
              <a:pPr/>
              <a:t>9</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7C6532-CE68-42F0-BDAF-ED47CD4421D6}" type="slidenum">
              <a:rPr lang="en-US" altLang="en-US"/>
              <a:pPr/>
              <a:t>10</a:t>
            </a:fld>
            <a:endParaRPr lang="en-US" alt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ltLang="en-US" dirty="0" smtClean="0"/>
              <a:t>Explains Nero’s motive for burning the city in 64 AD.</a:t>
            </a: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ACBF0A-F282-4177-B13C-1D797D8EFEA2}" type="slidenum">
              <a:rPr lang="en-US" altLang="en-US"/>
              <a:pPr/>
              <a:t>11</a:t>
            </a:fld>
            <a:endParaRPr lang="en-US" alt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D6161A-3E05-4E1F-84B2-AAB9E78F93C7}" type="slidenum">
              <a:rPr lang="en-US" altLang="en-US" smtClean="0"/>
              <a:pPr/>
              <a:t>20</a:t>
            </a:fld>
            <a:endParaRPr lang="en-US" altLang="en-US"/>
          </a:p>
        </p:txBody>
      </p:sp>
    </p:spTree>
    <p:extLst>
      <p:ext uri="{BB962C8B-B14F-4D97-AF65-F5344CB8AC3E}">
        <p14:creationId xmlns:p14="http://schemas.microsoft.com/office/powerpoint/2010/main" val="3809999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Arial" pitchFamily="34" charset="0"/>
                <a:ea typeface="+mn-ea"/>
                <a:cs typeface="+mn-cs"/>
              </a:rPr>
              <a:t>“Early in 40 Caligula marched with an army into Gaul, whose inhabitants he plundered thoroughly. He marched his troops to the northern shoreline of Gaul as a prelude to the invasion of Britain but then ordered them to collect seashells there, which he called the spoils of the conquered ocean” (http://intranet.grundel.nl/thinkquest/bio_caligula.html).</a:t>
            </a:r>
            <a:endParaRPr lang="en-US" dirty="0"/>
          </a:p>
        </p:txBody>
      </p:sp>
      <p:sp>
        <p:nvSpPr>
          <p:cNvPr id="4" name="Slide Number Placeholder 3"/>
          <p:cNvSpPr>
            <a:spLocks noGrp="1"/>
          </p:cNvSpPr>
          <p:nvPr>
            <p:ph type="sldNum" sz="quarter" idx="10"/>
          </p:nvPr>
        </p:nvSpPr>
        <p:spPr/>
        <p:txBody>
          <a:bodyPr/>
          <a:lstStyle/>
          <a:p>
            <a:fld id="{E3D6161A-3E05-4E1F-84B2-AAB9E78F93C7}" type="slidenum">
              <a:rPr lang="en-US" altLang="en-US" smtClean="0"/>
              <a:pPr/>
              <a:t>21</a:t>
            </a:fld>
            <a:endParaRPr lang="en-US" altLang="en-US"/>
          </a:p>
        </p:txBody>
      </p:sp>
    </p:spTree>
    <p:extLst>
      <p:ext uri="{BB962C8B-B14F-4D97-AF65-F5344CB8AC3E}">
        <p14:creationId xmlns:p14="http://schemas.microsoft.com/office/powerpoint/2010/main" val="2785299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1219200" y="2133600"/>
            <a:ext cx="6705600" cy="1905000"/>
          </a:xfrm>
        </p:spPr>
        <p:txBody>
          <a:bodyPr/>
          <a:lstStyle>
            <a:lvl1pPr algn="ctr">
              <a:defRPr sz="4400"/>
            </a:lvl1pPr>
          </a:lstStyle>
          <a:p>
            <a:pPr lvl="0"/>
            <a:r>
              <a:rPr lang="en-US" altLang="en-US" noProof="0" smtClean="0"/>
              <a:t>Click to edit Master title style</a:t>
            </a:r>
          </a:p>
        </p:txBody>
      </p:sp>
      <p:sp>
        <p:nvSpPr>
          <p:cNvPr id="32771" name="Rectangle 3"/>
          <p:cNvSpPr>
            <a:spLocks noGrp="1" noChangeArrowheads="1"/>
          </p:cNvSpPr>
          <p:nvPr>
            <p:ph type="subTitle" idx="1"/>
          </p:nvPr>
        </p:nvSpPr>
        <p:spPr>
          <a:xfrm>
            <a:off x="1143000" y="4419600"/>
            <a:ext cx="6858000" cy="685800"/>
          </a:xfrm>
        </p:spPr>
        <p:txBody>
          <a:bodyPr/>
          <a:lstStyle>
            <a:lvl1pPr marL="0" indent="0" algn="ctr">
              <a:buFontTx/>
              <a:buNone/>
              <a:defRPr/>
            </a:lvl1pPr>
          </a:lstStyle>
          <a:p>
            <a:pPr lvl="0"/>
            <a:r>
              <a:rPr lang="en-US" altLang="en-US" noProof="0" smtClean="0"/>
              <a:t>Click to edit Master subtitle style</a:t>
            </a:r>
          </a:p>
        </p:txBody>
      </p:sp>
      <p:sp>
        <p:nvSpPr>
          <p:cNvPr id="32772" name="Rectangle 4"/>
          <p:cNvSpPr>
            <a:spLocks noGrp="1" noChangeArrowheads="1"/>
          </p:cNvSpPr>
          <p:nvPr>
            <p:ph type="dt" sz="half" idx="2"/>
          </p:nvPr>
        </p:nvSpPr>
        <p:spPr>
          <a:xfrm>
            <a:off x="228600" y="6248400"/>
            <a:ext cx="1905000" cy="457200"/>
          </a:xfrm>
        </p:spPr>
        <p:txBody>
          <a:bodyPr/>
          <a:lstStyle>
            <a:lvl1pPr>
              <a:defRPr/>
            </a:lvl1pPr>
          </a:lstStyle>
          <a:p>
            <a:endParaRPr lang="en-US" altLang="en-US"/>
          </a:p>
        </p:txBody>
      </p:sp>
      <p:sp>
        <p:nvSpPr>
          <p:cNvPr id="32773" name="Rectangle 5"/>
          <p:cNvSpPr>
            <a:spLocks noGrp="1" noChangeArrowheads="1"/>
          </p:cNvSpPr>
          <p:nvPr>
            <p:ph type="ftr" sz="quarter" idx="3"/>
          </p:nvPr>
        </p:nvSpPr>
        <p:spPr>
          <a:xfrm>
            <a:off x="2362200" y="6248400"/>
            <a:ext cx="4343400" cy="457200"/>
          </a:xfrm>
        </p:spPr>
        <p:txBody>
          <a:bodyPr/>
          <a:lstStyle>
            <a:lvl1pPr>
              <a:defRPr/>
            </a:lvl1pPr>
          </a:lstStyle>
          <a:p>
            <a:endParaRPr lang="en-US" altLang="en-US"/>
          </a:p>
        </p:txBody>
      </p:sp>
      <p:sp>
        <p:nvSpPr>
          <p:cNvPr id="32774" name="Rectangle 6"/>
          <p:cNvSpPr>
            <a:spLocks noGrp="1" noChangeArrowheads="1"/>
          </p:cNvSpPr>
          <p:nvPr>
            <p:ph type="sldNum" sz="quarter" idx="4"/>
          </p:nvPr>
        </p:nvSpPr>
        <p:spPr>
          <a:xfrm>
            <a:off x="7010400" y="6248400"/>
            <a:ext cx="1905000" cy="457200"/>
          </a:xfrm>
        </p:spPr>
        <p:txBody>
          <a:bodyPr/>
          <a:lstStyle>
            <a:lvl1pPr>
              <a:defRPr/>
            </a:lvl1pPr>
          </a:lstStyle>
          <a:p>
            <a:fld id="{FE183407-EA23-44A3-8F41-2C54F6309CBC}" type="slidenum">
              <a:rPr lang="en-US" altLang="en-US"/>
              <a:pPr/>
              <a:t>‹#›</a:t>
            </a:fld>
            <a:endParaRPr lang="en-US" altLang="en-US"/>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B3AB1A1-5D5E-4F6E-A0BA-C90C2E2C18CE}" type="slidenum">
              <a:rPr lang="en-US" altLang="en-US"/>
              <a:pPr/>
              <a:t>‹#›</a:t>
            </a:fld>
            <a:endParaRPr lang="en-US" altLang="en-US"/>
          </a:p>
        </p:txBody>
      </p:sp>
    </p:spTree>
    <p:extLst>
      <p:ext uri="{BB962C8B-B14F-4D97-AF65-F5344CB8AC3E}">
        <p14:creationId xmlns:p14="http://schemas.microsoft.com/office/powerpoint/2010/main" val="2186994176"/>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304800"/>
            <a:ext cx="16002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33600" y="304800"/>
            <a:ext cx="46482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F4E3052-C7D0-4F02-8F8D-E01824CD190C}" type="slidenum">
              <a:rPr lang="en-US" altLang="en-US"/>
              <a:pPr/>
              <a:t>‹#›</a:t>
            </a:fld>
            <a:endParaRPr lang="en-US" altLang="en-US"/>
          </a:p>
        </p:txBody>
      </p:sp>
    </p:spTree>
    <p:extLst>
      <p:ext uri="{BB962C8B-B14F-4D97-AF65-F5344CB8AC3E}">
        <p14:creationId xmlns:p14="http://schemas.microsoft.com/office/powerpoint/2010/main" val="3960268852"/>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3D93FE4-33B6-454D-80C7-78B2FF67EB96}" type="slidenum">
              <a:rPr lang="en-US" altLang="en-US"/>
              <a:pPr/>
              <a:t>‹#›</a:t>
            </a:fld>
            <a:endParaRPr lang="en-US" altLang="en-US"/>
          </a:p>
        </p:txBody>
      </p:sp>
    </p:spTree>
    <p:extLst>
      <p:ext uri="{BB962C8B-B14F-4D97-AF65-F5344CB8AC3E}">
        <p14:creationId xmlns:p14="http://schemas.microsoft.com/office/powerpoint/2010/main" val="2397071807"/>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1D23073-F397-4C93-8E26-CA9CEEF5D517}" type="slidenum">
              <a:rPr lang="en-US" altLang="en-US"/>
              <a:pPr/>
              <a:t>‹#›</a:t>
            </a:fld>
            <a:endParaRPr lang="en-US" altLang="en-US"/>
          </a:p>
        </p:txBody>
      </p:sp>
    </p:spTree>
    <p:extLst>
      <p:ext uri="{BB962C8B-B14F-4D97-AF65-F5344CB8AC3E}">
        <p14:creationId xmlns:p14="http://schemas.microsoft.com/office/powerpoint/2010/main" val="792787050"/>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02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26DF635-3D91-45A1-980B-62EA2C3814AD}" type="slidenum">
              <a:rPr lang="en-US" altLang="en-US"/>
              <a:pPr/>
              <a:t>‹#›</a:t>
            </a:fld>
            <a:endParaRPr lang="en-US" altLang="en-US"/>
          </a:p>
        </p:txBody>
      </p:sp>
    </p:spTree>
    <p:extLst>
      <p:ext uri="{BB962C8B-B14F-4D97-AF65-F5344CB8AC3E}">
        <p14:creationId xmlns:p14="http://schemas.microsoft.com/office/powerpoint/2010/main" val="3329725819"/>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8D16274-919A-4343-AB46-055AF57A10EE}" type="slidenum">
              <a:rPr lang="en-US" altLang="en-US"/>
              <a:pPr/>
              <a:t>‹#›</a:t>
            </a:fld>
            <a:endParaRPr lang="en-US" altLang="en-US"/>
          </a:p>
        </p:txBody>
      </p:sp>
    </p:spTree>
    <p:extLst>
      <p:ext uri="{BB962C8B-B14F-4D97-AF65-F5344CB8AC3E}">
        <p14:creationId xmlns:p14="http://schemas.microsoft.com/office/powerpoint/2010/main" val="2540413485"/>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12B5259-CC15-4AAD-AA63-6901EFFBBEAD}" type="slidenum">
              <a:rPr lang="en-US" altLang="en-US"/>
              <a:pPr/>
              <a:t>‹#›</a:t>
            </a:fld>
            <a:endParaRPr lang="en-US" altLang="en-US"/>
          </a:p>
        </p:txBody>
      </p:sp>
    </p:spTree>
    <p:extLst>
      <p:ext uri="{BB962C8B-B14F-4D97-AF65-F5344CB8AC3E}">
        <p14:creationId xmlns:p14="http://schemas.microsoft.com/office/powerpoint/2010/main" val="3753085557"/>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B37F49F-48EA-43FB-A29B-1B225655B04D}" type="slidenum">
              <a:rPr lang="en-US" altLang="en-US"/>
              <a:pPr/>
              <a:t>‹#›</a:t>
            </a:fld>
            <a:endParaRPr lang="en-US" altLang="en-US"/>
          </a:p>
        </p:txBody>
      </p:sp>
    </p:spTree>
    <p:extLst>
      <p:ext uri="{BB962C8B-B14F-4D97-AF65-F5344CB8AC3E}">
        <p14:creationId xmlns:p14="http://schemas.microsoft.com/office/powerpoint/2010/main" val="771824804"/>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9BCCFD7-0E41-490E-B1D9-1B393AB031EB}" type="slidenum">
              <a:rPr lang="en-US" altLang="en-US"/>
              <a:pPr/>
              <a:t>‹#›</a:t>
            </a:fld>
            <a:endParaRPr lang="en-US" altLang="en-US"/>
          </a:p>
        </p:txBody>
      </p:sp>
    </p:spTree>
    <p:extLst>
      <p:ext uri="{BB962C8B-B14F-4D97-AF65-F5344CB8AC3E}">
        <p14:creationId xmlns:p14="http://schemas.microsoft.com/office/powerpoint/2010/main" val="654426977"/>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777659D-9910-40F3-8CBD-63918D26A468}" type="slidenum">
              <a:rPr lang="en-US" altLang="en-US"/>
              <a:pPr/>
              <a:t>‹#›</a:t>
            </a:fld>
            <a:endParaRPr lang="en-US" altLang="en-US"/>
          </a:p>
        </p:txBody>
      </p:sp>
    </p:spTree>
    <p:extLst>
      <p:ext uri="{BB962C8B-B14F-4D97-AF65-F5344CB8AC3E}">
        <p14:creationId xmlns:p14="http://schemas.microsoft.com/office/powerpoint/2010/main" val="1051924542"/>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2133600" y="304800"/>
            <a:ext cx="6400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1747" name="Rectangle 3"/>
          <p:cNvSpPr>
            <a:spLocks noGrp="1" noChangeArrowheads="1"/>
          </p:cNvSpPr>
          <p:nvPr>
            <p:ph type="body" idx="1"/>
          </p:nvPr>
        </p:nvSpPr>
        <p:spPr bwMode="auto">
          <a:xfrm>
            <a:off x="2133600" y="1981200"/>
            <a:ext cx="64008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8" name="Rectangle 4"/>
          <p:cNvSpPr>
            <a:spLocks noGrp="1" noChangeArrowheads="1"/>
          </p:cNvSpPr>
          <p:nvPr>
            <p:ph type="dt" sz="half" idx="2"/>
          </p:nvPr>
        </p:nvSpPr>
        <p:spPr bwMode="auto">
          <a:xfrm>
            <a:off x="21336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31749" name="Rectangle 5"/>
          <p:cNvSpPr>
            <a:spLocks noGrp="1" noChangeArrowheads="1"/>
          </p:cNvSpPr>
          <p:nvPr>
            <p:ph type="ftr" sz="quarter" idx="3"/>
          </p:nvPr>
        </p:nvSpPr>
        <p:spPr bwMode="auto">
          <a:xfrm>
            <a:off x="3886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31750" name="Rectangle 6"/>
          <p:cNvSpPr>
            <a:spLocks noGrp="1" noChangeArrowheads="1"/>
          </p:cNvSpPr>
          <p:nvPr>
            <p:ph type="sldNum" sz="quarter" idx="4"/>
          </p:nvPr>
        </p:nvSpPr>
        <p:spPr bwMode="auto">
          <a:xfrm>
            <a:off x="7239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BC23BE01-62C9-44EE-9FEE-B710C015251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med">
    <p:fade thruBlk="1"/>
  </p:transition>
  <p:timing>
    <p:tnLst>
      <p:par>
        <p:cTn id="1" dur="indefinite" restart="never" nodeType="tmRoot"/>
      </p:par>
    </p:tnLst>
  </p:timing>
  <p:txStyles>
    <p:titleStyle>
      <a:lvl1pPr algn="l" rtl="0" fontAlgn="base">
        <a:lnSpc>
          <a:spcPct val="80000"/>
        </a:lnSpc>
        <a:spcBef>
          <a:spcPct val="0"/>
        </a:spcBef>
        <a:spcAft>
          <a:spcPct val="0"/>
        </a:spcAft>
        <a:defRPr sz="40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Arial Black" pitchFamily="34" charset="0"/>
        </a:defRPr>
      </a:lvl2pPr>
      <a:lvl3pPr algn="l" rtl="0" fontAlgn="base">
        <a:lnSpc>
          <a:spcPct val="80000"/>
        </a:lnSpc>
        <a:spcBef>
          <a:spcPct val="0"/>
        </a:spcBef>
        <a:spcAft>
          <a:spcPct val="0"/>
        </a:spcAft>
        <a:defRPr sz="4000">
          <a:solidFill>
            <a:schemeClr val="tx2"/>
          </a:solidFill>
          <a:latin typeface="Arial Black" pitchFamily="34" charset="0"/>
        </a:defRPr>
      </a:lvl3pPr>
      <a:lvl4pPr algn="l" rtl="0" fontAlgn="base">
        <a:lnSpc>
          <a:spcPct val="80000"/>
        </a:lnSpc>
        <a:spcBef>
          <a:spcPct val="0"/>
        </a:spcBef>
        <a:spcAft>
          <a:spcPct val="0"/>
        </a:spcAft>
        <a:defRPr sz="4000">
          <a:solidFill>
            <a:schemeClr val="tx2"/>
          </a:solidFill>
          <a:latin typeface="Arial Black" pitchFamily="34" charset="0"/>
        </a:defRPr>
      </a:lvl4pPr>
      <a:lvl5pPr algn="l" rtl="0" fontAlgn="base">
        <a:lnSpc>
          <a:spcPct val="80000"/>
        </a:lnSpc>
        <a:spcBef>
          <a:spcPct val="0"/>
        </a:spcBef>
        <a:spcAft>
          <a:spcPct val="0"/>
        </a:spcAft>
        <a:defRPr sz="4000">
          <a:solidFill>
            <a:schemeClr val="tx2"/>
          </a:solidFill>
          <a:latin typeface="Arial Black" pitchFamily="34" charset="0"/>
        </a:defRPr>
      </a:lvl5pPr>
      <a:lvl6pPr marL="457200" algn="l" rtl="0" fontAlgn="base">
        <a:lnSpc>
          <a:spcPct val="80000"/>
        </a:lnSpc>
        <a:spcBef>
          <a:spcPct val="0"/>
        </a:spcBef>
        <a:spcAft>
          <a:spcPct val="0"/>
        </a:spcAft>
        <a:defRPr sz="4000">
          <a:solidFill>
            <a:schemeClr val="tx2"/>
          </a:solidFill>
          <a:latin typeface="Arial Black" pitchFamily="34" charset="0"/>
        </a:defRPr>
      </a:lvl6pPr>
      <a:lvl7pPr marL="914400" algn="l" rtl="0" fontAlgn="base">
        <a:lnSpc>
          <a:spcPct val="80000"/>
        </a:lnSpc>
        <a:spcBef>
          <a:spcPct val="0"/>
        </a:spcBef>
        <a:spcAft>
          <a:spcPct val="0"/>
        </a:spcAft>
        <a:defRPr sz="4000">
          <a:solidFill>
            <a:schemeClr val="tx2"/>
          </a:solidFill>
          <a:latin typeface="Arial Black" pitchFamily="34" charset="0"/>
        </a:defRPr>
      </a:lvl7pPr>
      <a:lvl8pPr marL="1371600" algn="l" rtl="0" fontAlgn="base">
        <a:lnSpc>
          <a:spcPct val="80000"/>
        </a:lnSpc>
        <a:spcBef>
          <a:spcPct val="0"/>
        </a:spcBef>
        <a:spcAft>
          <a:spcPct val="0"/>
        </a:spcAft>
        <a:defRPr sz="4000">
          <a:solidFill>
            <a:schemeClr val="tx2"/>
          </a:solidFill>
          <a:latin typeface="Arial Black" pitchFamily="34" charset="0"/>
        </a:defRPr>
      </a:lvl8pPr>
      <a:lvl9pPr marL="1828800" algn="l" rtl="0" fontAlgn="base">
        <a:lnSpc>
          <a:spcPct val="80000"/>
        </a:lnSpc>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ordham.edu/HALSALL/ancient/suet-nero-rolfe.html"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slide" Target="slide7.xml"/><Relationship Id="rId5" Type="http://schemas.openxmlformats.org/officeDocument/2006/relationships/slide" Target="slide9.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Revelation Study</a:t>
            </a:r>
          </a:p>
        </p:txBody>
      </p:sp>
      <p:sp>
        <p:nvSpPr>
          <p:cNvPr id="2051" name="Rectangle 3"/>
          <p:cNvSpPr>
            <a:spLocks noGrp="1" noChangeArrowheads="1"/>
          </p:cNvSpPr>
          <p:nvPr>
            <p:ph type="subTitle" idx="1"/>
          </p:nvPr>
        </p:nvSpPr>
        <p:spPr/>
        <p:txBody>
          <a:bodyPr/>
          <a:lstStyle/>
          <a:p>
            <a:r>
              <a:rPr lang="en-US" altLang="en-US" i="1"/>
              <a:t>Introduction</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524000" y="152400"/>
            <a:ext cx="7620000" cy="1447800"/>
          </a:xfrm>
        </p:spPr>
        <p:txBody>
          <a:bodyPr/>
          <a:lstStyle/>
          <a:p>
            <a:r>
              <a:rPr lang="en-US" altLang="en-US" sz="3200"/>
              <a:t>NERO ACCUSED OF BEING BEHIND FIRE BECAUSE HE DIDN’T LIKE THE CROOKED STREETS &amp; OLD BUILDINGS</a:t>
            </a:r>
          </a:p>
        </p:txBody>
      </p:sp>
      <p:sp>
        <p:nvSpPr>
          <p:cNvPr id="49155" name="Text Box 3"/>
          <p:cNvSpPr txBox="1">
            <a:spLocks noChangeArrowheads="1"/>
          </p:cNvSpPr>
          <p:nvPr/>
        </p:nvSpPr>
        <p:spPr bwMode="auto">
          <a:xfrm>
            <a:off x="685800" y="1752600"/>
            <a:ext cx="7696200" cy="4876800"/>
          </a:xfrm>
          <a:prstGeom prst="rect">
            <a:avLst/>
          </a:prstGeom>
          <a:solidFill>
            <a:schemeClr val="tx1"/>
          </a:solidFill>
          <a:ln w="38100">
            <a:solidFill>
              <a:schemeClr val="folHlink"/>
            </a:solidFill>
            <a:miter lim="800000"/>
            <a:headEnd/>
            <a:tailEnd/>
          </a:ln>
          <a:effectLst>
            <a:prstShdw prst="shdw12">
              <a:schemeClr val="bg2">
                <a:alpha val="50000"/>
              </a:schemeClr>
            </a:prstShdw>
          </a:effectLst>
        </p:spPr>
        <p:txBody>
          <a:bodyPr>
            <a:spAutoFit/>
          </a:bodyPr>
          <a:lstStyle/>
          <a:p>
            <a:r>
              <a:rPr lang="en-US" altLang="en-US" sz="2400">
                <a:solidFill>
                  <a:schemeClr val="bg1"/>
                </a:solidFill>
              </a:rPr>
              <a:t>“But he showed no greater mercy to the people or the walls of his capital. When someone in a general conversation said: "When I am dead, be earth consumed by fire," he rejoined "Nay, rather while I live," and his action was wholly in accord. </a:t>
            </a:r>
            <a:r>
              <a:rPr lang="en-US" altLang="en-US" sz="2400" u="sng">
                <a:solidFill>
                  <a:schemeClr val="bg1"/>
                </a:solidFill>
              </a:rPr>
              <a:t>For under cover of displeasure at the ugliness of the old buildings and the narrow, crooked streets, he set fire to the city</a:t>
            </a:r>
            <a:r>
              <a:rPr lang="en-US" altLang="en-US" sz="2400">
                <a:solidFill>
                  <a:schemeClr val="bg1"/>
                </a:solidFill>
              </a:rPr>
              <a:t> so openly that several ex-consuls did not venture to lay hands on his chamberlains although they caught them on their estates with tow and firebrands. . .” </a:t>
            </a:r>
          </a:p>
          <a:p>
            <a:endParaRPr lang="en-US" altLang="en-US" sz="2400">
              <a:solidFill>
                <a:schemeClr val="bg1"/>
              </a:solidFill>
            </a:endParaRPr>
          </a:p>
          <a:p>
            <a:pPr algn="r"/>
            <a:r>
              <a:rPr lang="en-US" altLang="en-US" sz="2400">
                <a:solidFill>
                  <a:schemeClr val="bg1"/>
                </a:solidFill>
              </a:rPr>
              <a:t>(Suetonius: De Vita Caesarum—Nero, XXXVIII,</a:t>
            </a:r>
          </a:p>
          <a:p>
            <a:pPr algn="r"/>
            <a:r>
              <a:rPr lang="en-US" altLang="en-US" sz="2400">
                <a:solidFill>
                  <a:schemeClr val="bg1"/>
                </a:solidFill>
                <a:hlinkClick r:id="rId3"/>
              </a:rPr>
              <a:t>Ancient History Sourcebook </a:t>
            </a:r>
            <a:r>
              <a:rPr lang="en-US" altLang="en-US" sz="2400">
                <a:solidFill>
                  <a:schemeClr val="bg1"/>
                </a:solidFill>
              </a:rPr>
              <a:t>)</a:t>
            </a:r>
          </a:p>
        </p:txBody>
      </p:sp>
      <p:sp>
        <p:nvSpPr>
          <p:cNvPr id="49156" name="AutoShape 4">
            <a:hlinkClick r:id="rId4" action="ppaction://hlinksldjump" highlightClick="1"/>
          </p:cNvPr>
          <p:cNvSpPr>
            <a:spLocks noChangeArrowheads="1"/>
          </p:cNvSpPr>
          <p:nvPr/>
        </p:nvSpPr>
        <p:spPr bwMode="auto">
          <a:xfrm>
            <a:off x="533400" y="0"/>
            <a:ext cx="990600" cy="91440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FOR-</a:t>
            </a:r>
          </a:p>
          <a:p>
            <a:pPr algn="ctr"/>
            <a:r>
              <a:rPr lang="en-US" altLang="en-US" b="1">
                <a:solidFill>
                  <a:schemeClr val="bg1"/>
                </a:solidFill>
              </a:rPr>
              <a:t>WARD</a:t>
            </a:r>
          </a:p>
        </p:txBody>
      </p:sp>
      <p:sp>
        <p:nvSpPr>
          <p:cNvPr id="49157" name="AutoShape 5">
            <a:hlinkClick r:id="rId5" action="ppaction://hlinksldjump" highlightClick="1"/>
          </p:cNvPr>
          <p:cNvSpPr>
            <a:spLocks noChangeArrowheads="1"/>
          </p:cNvSpPr>
          <p:nvPr/>
        </p:nvSpPr>
        <p:spPr bwMode="auto">
          <a:xfrm>
            <a:off x="533400" y="914400"/>
            <a:ext cx="1001713" cy="838200"/>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BACK</a:t>
            </a:r>
          </a:p>
        </p:txBody>
      </p:sp>
      <p:sp>
        <p:nvSpPr>
          <p:cNvPr id="49159" name="AutoShape 7">
            <a:hlinkClick r:id="rId6" action="ppaction://hlinksldjump" highlightClick="1"/>
          </p:cNvPr>
          <p:cNvSpPr>
            <a:spLocks noChangeArrowheads="1"/>
          </p:cNvSpPr>
          <p:nvPr/>
        </p:nvSpPr>
        <p:spPr bwMode="auto">
          <a:xfrm>
            <a:off x="0" y="0"/>
            <a:ext cx="609600" cy="1752600"/>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0" y="152400"/>
            <a:ext cx="7620000" cy="1447800"/>
          </a:xfrm>
        </p:spPr>
        <p:txBody>
          <a:bodyPr/>
          <a:lstStyle/>
          <a:p>
            <a:r>
              <a:rPr lang="en-US" altLang="en-US" sz="3200"/>
              <a:t>NERO’S PERSECUTION—LIMITED TO ROME AND NOT THE WHOLE WORLD</a:t>
            </a:r>
          </a:p>
        </p:txBody>
      </p:sp>
      <p:sp>
        <p:nvSpPr>
          <p:cNvPr id="51203" name="Text Box 3"/>
          <p:cNvSpPr txBox="1">
            <a:spLocks noChangeArrowheads="1"/>
          </p:cNvSpPr>
          <p:nvPr/>
        </p:nvSpPr>
        <p:spPr bwMode="auto">
          <a:xfrm>
            <a:off x="0" y="1784350"/>
            <a:ext cx="9144000" cy="5073650"/>
          </a:xfrm>
          <a:prstGeom prst="rect">
            <a:avLst/>
          </a:prstGeom>
          <a:solidFill>
            <a:schemeClr val="bg1"/>
          </a:solidFill>
          <a:ln w="381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i="1"/>
              <a:t>“But all human efforts, all the lavish gifts of the emperor, and the propitiations of the gods, did not banish the sinister belief that the conflagration was the result of an order. Consequently, to get rid of the report, Nero fastened the guilt and inflicted the most exquisite tortures on a class hated for their abominations, called Christians by the populace. Christus, from whom the name had its origin, suffered the extreme penalty during the reign of Tiberius at the hands of one of our procurators, Pontius Pilatus, and a most mischievous superstition, thus checked for the moment, again broke out not only in Judea, the first source of the evil, but even in </a:t>
            </a:r>
            <a:r>
              <a:rPr lang="en-US" altLang="en-US" i="1" u="sng"/>
              <a:t>Rome</a:t>
            </a:r>
            <a:r>
              <a:rPr lang="en-US" altLang="en-US" i="1"/>
              <a:t>, where all things hideous and shameful from every part of the world find their center and become popular. Accordingly, an arrest was first made of all who pleaded guilty; then, upon their information, an immense multitude was convicted, not so much of the crime of firing the city, as of hatred against mankind. Mockery of every sort was added to their deaths. Covered with the skins of beasts, they were torn by dogs and perished, or were nailed to crosses, or were doomed to the flames and burnt, </a:t>
            </a:r>
            <a:r>
              <a:rPr lang="en-US" altLang="en-US" i="1" u="sng"/>
              <a:t>to serve as a nightly illumination, when daylight had expired</a:t>
            </a:r>
            <a:r>
              <a:rPr lang="en-US" altLang="en-US" i="1"/>
              <a:t>. . . . Hence, . . .there arose a feeling of compassion; for it was not, as it seemed, for the public good, but to glut one man’s cruelty, that they were being destroyed.”</a:t>
            </a:r>
            <a:endParaRPr lang="en-US" altLang="en-US"/>
          </a:p>
          <a:p>
            <a:r>
              <a:rPr lang="en-US" altLang="en-US"/>
              <a:t>(</a:t>
            </a:r>
            <a:r>
              <a:rPr lang="en-US" altLang="en-US" i="1"/>
              <a:t>The Complete Works of Tacitus</a:t>
            </a:r>
            <a:r>
              <a:rPr lang="en-US" altLang="en-US"/>
              <a:t>. New York: The Modern Library, pp. 380- 381, 1947.)</a:t>
            </a:r>
          </a:p>
        </p:txBody>
      </p:sp>
      <p:sp>
        <p:nvSpPr>
          <p:cNvPr id="51205" name="Text Box 5"/>
          <p:cNvSpPr txBox="1">
            <a:spLocks noChangeArrowheads="1"/>
          </p:cNvSpPr>
          <p:nvPr/>
        </p:nvSpPr>
        <p:spPr bwMode="auto">
          <a:xfrm>
            <a:off x="517525" y="2682875"/>
            <a:ext cx="4508500" cy="636588"/>
          </a:xfrm>
          <a:prstGeom prst="rect">
            <a:avLst/>
          </a:prstGeom>
          <a:solidFill>
            <a:srgbClr val="00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chemeClr val="bg1"/>
                </a:solidFill>
              </a:rPr>
              <a:t>THIS WAS FOR ROME</a:t>
            </a:r>
          </a:p>
        </p:txBody>
      </p:sp>
      <p:sp>
        <p:nvSpPr>
          <p:cNvPr id="51206" name="Freeform 6"/>
          <p:cNvSpPr>
            <a:spLocks/>
          </p:cNvSpPr>
          <p:nvPr/>
        </p:nvSpPr>
        <p:spPr bwMode="auto">
          <a:xfrm>
            <a:off x="2324100" y="3308350"/>
            <a:ext cx="2933700" cy="2209800"/>
          </a:xfrm>
          <a:custGeom>
            <a:avLst/>
            <a:gdLst>
              <a:gd name="T0" fmla="*/ 264 w 1848"/>
              <a:gd name="T1" fmla="*/ 0 h 1392"/>
              <a:gd name="T2" fmla="*/ 264 w 1848"/>
              <a:gd name="T3" fmla="*/ 720 h 1392"/>
              <a:gd name="T4" fmla="*/ 1848 w 1848"/>
              <a:gd name="T5" fmla="*/ 1392 h 1392"/>
            </a:gdLst>
            <a:ahLst/>
            <a:cxnLst>
              <a:cxn ang="0">
                <a:pos x="T0" y="T1"/>
              </a:cxn>
              <a:cxn ang="0">
                <a:pos x="T2" y="T3"/>
              </a:cxn>
              <a:cxn ang="0">
                <a:pos x="T4" y="T5"/>
              </a:cxn>
            </a:cxnLst>
            <a:rect l="0" t="0" r="r" b="b"/>
            <a:pathLst>
              <a:path w="1848" h="1392">
                <a:moveTo>
                  <a:pt x="264" y="0"/>
                </a:moveTo>
                <a:cubicBezTo>
                  <a:pt x="132" y="244"/>
                  <a:pt x="0" y="488"/>
                  <a:pt x="264" y="720"/>
                </a:cubicBezTo>
                <a:cubicBezTo>
                  <a:pt x="528" y="952"/>
                  <a:pt x="1188" y="1172"/>
                  <a:pt x="1848" y="1392"/>
                </a:cubicBezTo>
              </a:path>
            </a:pathLst>
          </a:custGeom>
          <a:noFill/>
          <a:ln w="60325">
            <a:solidFill>
              <a:schemeClr val="tx1"/>
            </a:solidFill>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07" name="AutoShape 7">
            <a:hlinkClick r:id="" action="ppaction://hlinkshowjump?jump=nextslide" highlightClick="1"/>
          </p:cNvPr>
          <p:cNvSpPr>
            <a:spLocks noChangeArrowheads="1"/>
          </p:cNvSpPr>
          <p:nvPr/>
        </p:nvSpPr>
        <p:spPr bwMode="auto">
          <a:xfrm>
            <a:off x="533400" y="0"/>
            <a:ext cx="1042988" cy="91440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FOR-</a:t>
            </a:r>
          </a:p>
          <a:p>
            <a:pPr algn="ctr"/>
            <a:r>
              <a:rPr lang="en-US" altLang="en-US" b="1">
                <a:solidFill>
                  <a:schemeClr val="bg1"/>
                </a:solidFill>
              </a:rPr>
              <a:t>WARD</a:t>
            </a:r>
          </a:p>
        </p:txBody>
      </p:sp>
      <p:sp>
        <p:nvSpPr>
          <p:cNvPr id="51208" name="AutoShape 8">
            <a:hlinkClick r:id="" action="ppaction://hlinkshowjump?jump=lastslideviewed" highlightClick="1"/>
          </p:cNvPr>
          <p:cNvSpPr>
            <a:spLocks noChangeArrowheads="1"/>
          </p:cNvSpPr>
          <p:nvPr/>
        </p:nvSpPr>
        <p:spPr bwMode="auto">
          <a:xfrm>
            <a:off x="533400" y="914400"/>
            <a:ext cx="1042988" cy="838200"/>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BACK</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6" name="Group 8"/>
          <p:cNvGrpSpPr>
            <a:grpSpLocks/>
          </p:cNvGrpSpPr>
          <p:nvPr/>
        </p:nvGrpSpPr>
        <p:grpSpPr bwMode="auto">
          <a:xfrm>
            <a:off x="5334000" y="3962400"/>
            <a:ext cx="914400" cy="381000"/>
            <a:chOff x="3360" y="2496"/>
            <a:chExt cx="576" cy="240"/>
          </a:xfrm>
        </p:grpSpPr>
        <p:sp>
          <p:nvSpPr>
            <p:cNvPr id="48134" name="Rectangle 6"/>
            <p:cNvSpPr>
              <a:spLocks noChangeArrowheads="1"/>
            </p:cNvSpPr>
            <p:nvPr/>
          </p:nvSpPr>
          <p:spPr bwMode="auto">
            <a:xfrm>
              <a:off x="3552" y="2496"/>
              <a:ext cx="384" cy="240"/>
            </a:xfrm>
            <a:prstGeom prst="rect">
              <a:avLst/>
            </a:prstGeom>
            <a:solidFill>
              <a:schemeClr val="hlink"/>
            </a:solidFill>
            <a:ln w="444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5" name="Line 7"/>
            <p:cNvSpPr>
              <a:spLocks noChangeShapeType="1"/>
            </p:cNvSpPr>
            <p:nvPr/>
          </p:nvSpPr>
          <p:spPr bwMode="auto">
            <a:xfrm flipH="1">
              <a:off x="3360" y="2736"/>
              <a:ext cx="192" cy="0"/>
            </a:xfrm>
            <a:prstGeom prst="line">
              <a:avLst/>
            </a:prstGeom>
            <a:noFill/>
            <a:ln w="444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130" name="Rectangle 2"/>
          <p:cNvSpPr>
            <a:spLocks noGrp="1" noChangeArrowheads="1"/>
          </p:cNvSpPr>
          <p:nvPr>
            <p:ph type="title"/>
          </p:nvPr>
        </p:nvSpPr>
        <p:spPr/>
        <p:txBody>
          <a:bodyPr/>
          <a:lstStyle/>
          <a:p>
            <a:r>
              <a:rPr lang="en-US" altLang="en-US"/>
              <a:t>EXTERNAL EVIDENCE FOR LATE DATE</a:t>
            </a:r>
          </a:p>
        </p:txBody>
      </p:sp>
      <p:sp>
        <p:nvSpPr>
          <p:cNvPr id="48131" name="Rectangle 3"/>
          <p:cNvSpPr>
            <a:spLocks noGrp="1" noChangeArrowheads="1"/>
          </p:cNvSpPr>
          <p:nvPr>
            <p:ph type="body" idx="1"/>
          </p:nvPr>
        </p:nvSpPr>
        <p:spPr/>
        <p:txBody>
          <a:bodyPr/>
          <a:lstStyle/>
          <a:p>
            <a:pPr>
              <a:lnSpc>
                <a:spcPct val="90000"/>
              </a:lnSpc>
            </a:pPr>
            <a:r>
              <a:rPr lang="en-US" altLang="en-US" sz="2400" dirty="0"/>
              <a:t>Irenaeus</a:t>
            </a:r>
            <a:r>
              <a:rPr lang="en-US" altLang="en-US" sz="2400" i="1" dirty="0"/>
              <a:t>, “We will not, however incur the risk of pronouncing positively as to the name of Antichrist; for if it were necessary that the name should be distinctly revealed in this present time, it would have been announced by him who beheld the apocalyptic vision. For that was seen no very long time since, but almost in our day, towards the end of Domitian’s reign.”</a:t>
            </a:r>
            <a:br>
              <a:rPr lang="en-US" altLang="en-US" sz="2400" i="1" dirty="0"/>
            </a:br>
            <a:r>
              <a:rPr lang="en-US" altLang="en-US" sz="2400" i="1" dirty="0"/>
              <a:t/>
            </a:r>
            <a:br>
              <a:rPr lang="en-US" altLang="en-US" sz="2400" i="1" dirty="0"/>
            </a:br>
            <a:r>
              <a:rPr lang="en-US" altLang="en-US" sz="2400" dirty="0"/>
              <a:t>(</a:t>
            </a:r>
            <a:r>
              <a:rPr lang="en-US" altLang="en-US" sz="2400" i="1" dirty="0"/>
              <a:t>Against Heresies</a:t>
            </a:r>
            <a:r>
              <a:rPr lang="en-US" altLang="en-US" sz="2400" dirty="0"/>
              <a:t>, V, xxx, iii, </a:t>
            </a:r>
            <a:r>
              <a:rPr lang="en-US" altLang="en-US" sz="2400" dirty="0" err="1"/>
              <a:t>ANF</a:t>
            </a:r>
            <a:r>
              <a:rPr lang="en-US" altLang="en-US" sz="2400" dirty="0"/>
              <a:t>, I, pp. 559-560.)</a:t>
            </a:r>
          </a:p>
        </p:txBody>
      </p:sp>
      <p:sp>
        <p:nvSpPr>
          <p:cNvPr id="48132" name="Line 4"/>
          <p:cNvSpPr>
            <a:spLocks noChangeShapeType="1"/>
          </p:cNvSpPr>
          <p:nvPr/>
        </p:nvSpPr>
        <p:spPr bwMode="auto">
          <a:xfrm>
            <a:off x="2513013" y="4343400"/>
            <a:ext cx="2514600" cy="0"/>
          </a:xfrm>
          <a:prstGeom prst="line">
            <a:avLst/>
          </a:prstGeom>
          <a:noFill/>
          <a:ln w="444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C00000"/>
                </a:solidFill>
              </a:ln>
            </a:endParaRPr>
          </a:p>
        </p:txBody>
      </p:sp>
      <p:sp>
        <p:nvSpPr>
          <p:cNvPr id="48133" name="Line 5"/>
          <p:cNvSpPr>
            <a:spLocks noChangeShapeType="1"/>
          </p:cNvSpPr>
          <p:nvPr/>
        </p:nvSpPr>
        <p:spPr bwMode="auto">
          <a:xfrm>
            <a:off x="2514600" y="4953000"/>
            <a:ext cx="4876800" cy="0"/>
          </a:xfrm>
          <a:prstGeom prst="line">
            <a:avLst/>
          </a:prstGeom>
          <a:noFill/>
          <a:ln w="444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withEffect">
                                  <p:stCondLst>
                                    <p:cond delay="0"/>
                                  </p:stCondLst>
                                  <p:childTnLst>
                                    <p:set>
                                      <p:cBhvr>
                                        <p:cTn id="6" dur="1" fill="hold">
                                          <p:stCondLst>
                                            <p:cond delay="0"/>
                                          </p:stCondLst>
                                        </p:cTn>
                                        <p:tgtEl>
                                          <p:spTgt spid="48136"/>
                                        </p:tgtEl>
                                        <p:attrNameLst>
                                          <p:attrName>style.visibility</p:attrName>
                                        </p:attrNameLst>
                                      </p:cBhvr>
                                      <p:to>
                                        <p:strVal val="visible"/>
                                      </p:to>
                                    </p:set>
                                    <p:animEffect transition="in" filter="wipe(right)">
                                      <p:cBhvr>
                                        <p:cTn id="7" dur="500"/>
                                        <p:tgtEl>
                                          <p:spTgt spid="48136"/>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8132"/>
                                        </p:tgtEl>
                                        <p:attrNameLst>
                                          <p:attrName>style.visibility</p:attrName>
                                        </p:attrNameLst>
                                      </p:cBhvr>
                                      <p:to>
                                        <p:strVal val="visible"/>
                                      </p:to>
                                    </p:set>
                                    <p:animEffect transition="in" filter="barn(inVertical)">
                                      <p:cBhvr>
                                        <p:cTn id="11" dur="500"/>
                                        <p:tgtEl>
                                          <p:spTgt spid="48132"/>
                                        </p:tgtEl>
                                      </p:cBhvr>
                                    </p:animEffect>
                                  </p:childTnLst>
                                </p:cTn>
                              </p:par>
                            </p:childTnLst>
                          </p:cTn>
                        </p:par>
                        <p:par>
                          <p:cTn id="12" fill="hold" nodeType="afterGroup">
                            <p:stCondLst>
                              <p:cond delay="1000"/>
                            </p:stCondLst>
                            <p:childTnLst>
                              <p:par>
                                <p:cTn id="13" presetID="17" presetClass="entr" presetSubtype="10" fill="hold" grpId="0" nodeType="afterEffect">
                                  <p:stCondLst>
                                    <p:cond delay="0"/>
                                  </p:stCondLst>
                                  <p:childTnLst>
                                    <p:set>
                                      <p:cBhvr>
                                        <p:cTn id="14" dur="1" fill="hold">
                                          <p:stCondLst>
                                            <p:cond delay="0"/>
                                          </p:stCondLst>
                                        </p:cTn>
                                        <p:tgtEl>
                                          <p:spTgt spid="48133"/>
                                        </p:tgtEl>
                                        <p:attrNameLst>
                                          <p:attrName>style.visibility</p:attrName>
                                        </p:attrNameLst>
                                      </p:cBhvr>
                                      <p:to>
                                        <p:strVal val="visible"/>
                                      </p:to>
                                    </p:set>
                                    <p:anim calcmode="lin" valueType="num">
                                      <p:cBhvr>
                                        <p:cTn id="15" dur="500" fill="hold"/>
                                        <p:tgtEl>
                                          <p:spTgt spid="48133"/>
                                        </p:tgtEl>
                                        <p:attrNameLst>
                                          <p:attrName>ppt_w</p:attrName>
                                        </p:attrNameLst>
                                      </p:cBhvr>
                                      <p:tavLst>
                                        <p:tav tm="0">
                                          <p:val>
                                            <p:fltVal val="0"/>
                                          </p:val>
                                        </p:tav>
                                        <p:tav tm="100000">
                                          <p:val>
                                            <p:strVal val="#ppt_w"/>
                                          </p:val>
                                        </p:tav>
                                      </p:tavLst>
                                    </p:anim>
                                    <p:anim calcmode="lin" valueType="num">
                                      <p:cBhvr>
                                        <p:cTn id="16" dur="500" fill="hold"/>
                                        <p:tgtEl>
                                          <p:spTgt spid="481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nimBg="1"/>
      <p:bldP spid="481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IRENAEUS</a:t>
            </a:r>
          </a:p>
        </p:txBody>
      </p:sp>
      <p:sp>
        <p:nvSpPr>
          <p:cNvPr id="53251" name="Rectangle 3"/>
          <p:cNvSpPr>
            <a:spLocks noGrp="1" noChangeArrowheads="1"/>
          </p:cNvSpPr>
          <p:nvPr>
            <p:ph type="body" idx="1"/>
          </p:nvPr>
        </p:nvSpPr>
        <p:spPr/>
        <p:txBody>
          <a:bodyPr/>
          <a:lstStyle/>
          <a:p>
            <a:pPr>
              <a:buFont typeface="Wingdings" panose="05000000000000000000" pitchFamily="2" charset="2"/>
              <a:buChar char="Ø"/>
            </a:pPr>
            <a:r>
              <a:rPr lang="en-US" altLang="en-US" sz="3600" dirty="0"/>
              <a:t>separated by one generation</a:t>
            </a:r>
          </a:p>
          <a:p>
            <a:pPr>
              <a:buFont typeface="Wingdings" panose="05000000000000000000" pitchFamily="2" charset="2"/>
              <a:buChar char="Ø"/>
            </a:pPr>
            <a:r>
              <a:rPr lang="en-US" altLang="en-US" sz="3600" dirty="0"/>
              <a:t>places the </a:t>
            </a:r>
            <a:r>
              <a:rPr lang="en-US" altLang="en-US" sz="3600" i="1" dirty="0"/>
              <a:t>apocalyptic vision </a:t>
            </a:r>
            <a:r>
              <a:rPr lang="en-US" altLang="en-US" sz="3600" dirty="0"/>
              <a:t>towards the end of Domitian’s reign</a:t>
            </a:r>
          </a:p>
          <a:p>
            <a:pPr lvl="1">
              <a:buFont typeface="Wingdings" panose="05000000000000000000" pitchFamily="2" charset="2"/>
              <a:buChar char="§"/>
            </a:pPr>
            <a:r>
              <a:rPr lang="en-US" altLang="en-US" sz="3200" i="1" dirty="0"/>
              <a:t>“Revelation” </a:t>
            </a:r>
            <a:r>
              <a:rPr lang="en-US" altLang="en-US" sz="3200" dirty="0"/>
              <a:t>GK</a:t>
            </a:r>
            <a:r>
              <a:rPr lang="en-US" altLang="en-US" sz="3200" i="1" dirty="0"/>
              <a:t>. (</a:t>
            </a:r>
            <a:r>
              <a:rPr lang="en-US" altLang="en-US" sz="3200" i="1" dirty="0" err="1"/>
              <a:t>apokalupsis</a:t>
            </a:r>
            <a:r>
              <a:rPr lang="en-US" altLang="en-US" sz="3200" i="1" dirty="0"/>
              <a:t>) [</a:t>
            </a:r>
            <a:r>
              <a:rPr lang="en-US" altLang="en-US" sz="3200" i="1" dirty="0" err="1"/>
              <a:t>ap</a:t>
            </a:r>
            <a:r>
              <a:rPr lang="en-US" altLang="en-US" sz="3200" i="1" dirty="0"/>
              <a:t>-ok-al’-</a:t>
            </a:r>
            <a:r>
              <a:rPr lang="en-US" altLang="en-US" sz="3200" i="1" dirty="0" err="1"/>
              <a:t>oop</a:t>
            </a:r>
            <a:r>
              <a:rPr lang="en-US" altLang="en-US" sz="3200" i="1" dirty="0"/>
              <a:t>-sis] </a:t>
            </a:r>
            <a:r>
              <a:rPr lang="en-US" altLang="en-US" sz="3200" dirty="0"/>
              <a:t>(Rev. 1:1) </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p:cTn id="7" dur="500" fill="hold"/>
                                        <p:tgtEl>
                                          <p:spTgt spid="532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32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3251">
                                            <p:txEl>
                                              <p:pRg st="1" end="1"/>
                                            </p:txEl>
                                          </p:spTgt>
                                        </p:tgtEl>
                                        <p:attrNameLst>
                                          <p:attrName>style.visibility</p:attrName>
                                        </p:attrNameLst>
                                      </p:cBhvr>
                                      <p:to>
                                        <p:strVal val="visible"/>
                                      </p:to>
                                    </p:set>
                                    <p:anim calcmode="lin" valueType="num">
                                      <p:cBhvr>
                                        <p:cTn id="13" dur="500" fill="hold"/>
                                        <p:tgtEl>
                                          <p:spTgt spid="5325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3251">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 calcmode="lin" valueType="num">
                                      <p:cBhvr>
                                        <p:cTn id="17" dur="500" fill="hold"/>
                                        <p:tgtEl>
                                          <p:spTgt spid="5325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3251">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sz="3600"/>
              <a:t>EUSEBIUS QUOTING TERTULLIAN, A.D. 325</a:t>
            </a:r>
          </a:p>
        </p:txBody>
      </p:sp>
      <p:sp>
        <p:nvSpPr>
          <p:cNvPr id="54276" name="Text Box 4"/>
          <p:cNvSpPr txBox="1">
            <a:spLocks noChangeArrowheads="1"/>
          </p:cNvSpPr>
          <p:nvPr/>
        </p:nvSpPr>
        <p:spPr bwMode="auto">
          <a:xfrm>
            <a:off x="1981200" y="1676400"/>
            <a:ext cx="6553200" cy="502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444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i="1" dirty="0"/>
              <a:t>“Tertullian also has mentioned Domitian thus: ‘Domitian had reigned fifteen years, and </a:t>
            </a:r>
            <a:r>
              <a:rPr lang="en-US" altLang="en-US" sz="2400" i="1" dirty="0" err="1"/>
              <a:t>Nerva</a:t>
            </a:r>
            <a:r>
              <a:rPr lang="en-US" altLang="en-US" sz="2400" i="1" dirty="0"/>
              <a:t> succeeded to the government, the Roman senate decreed, that the </a:t>
            </a:r>
            <a:r>
              <a:rPr lang="en-US" altLang="en-US" sz="2400" i="1" dirty="0" err="1"/>
              <a:t>honours</a:t>
            </a:r>
            <a:r>
              <a:rPr lang="en-US" altLang="en-US" sz="2400" i="1" dirty="0"/>
              <a:t> of Domitian should be revoked, and that those who had been unjustly expelled, should return to their homes, and have their goods restored.’ This is the statement of the historians of the day. It was then also, that the apostle John returned from his banishment in Patmos, and took up his abode at Ephesus, according to an ancient tradition of the church”</a:t>
            </a:r>
          </a:p>
          <a:p>
            <a:pPr algn="r">
              <a:spcBef>
                <a:spcPct val="50000"/>
              </a:spcBef>
            </a:pPr>
            <a:r>
              <a:rPr lang="en-US" altLang="en-US" sz="2400" i="1" dirty="0"/>
              <a:t>(Ecclesiastical History</a:t>
            </a:r>
            <a:r>
              <a:rPr lang="en-US" altLang="en-US" sz="2400" dirty="0"/>
              <a:t>, III, xx 103.)</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p:txBody>
          <a:bodyPr/>
          <a:lstStyle/>
          <a:p>
            <a:r>
              <a:rPr lang="en-US" altLang="en-US"/>
              <a:t>EUSEBIUS, A.D. 325</a:t>
            </a:r>
          </a:p>
        </p:txBody>
      </p:sp>
      <p:sp>
        <p:nvSpPr>
          <p:cNvPr id="57349" name="Text Box 5"/>
          <p:cNvSpPr txBox="1">
            <a:spLocks noChangeArrowheads="1"/>
          </p:cNvSpPr>
          <p:nvPr/>
        </p:nvSpPr>
        <p:spPr bwMode="auto">
          <a:xfrm>
            <a:off x="1905000" y="1405890"/>
            <a:ext cx="6934200"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444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i="1" dirty="0"/>
              <a:t>“About this time also, the beloved disciple of Jesus, John the apostle and evangelist, still surviving, governed the churches in Asia, after this return from exile on the island, and the death of Domitian. But that he was still living until this time, it may suffice to prove, by the testimony of two witnesses. These, as maintaining sound doctrine in the church, may surely be regarded as worthy of all credit: and such were Irenaeus and Clement of Alexandria”</a:t>
            </a:r>
          </a:p>
          <a:p>
            <a:pPr algn="r">
              <a:spcBef>
                <a:spcPct val="50000"/>
              </a:spcBef>
            </a:pPr>
            <a:r>
              <a:rPr lang="en-US" altLang="en-US" sz="2800" dirty="0"/>
              <a:t>(ibid. xxiii, 104.)</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p:txBody>
          <a:bodyPr/>
          <a:lstStyle/>
          <a:p>
            <a:r>
              <a:rPr lang="en-US" altLang="en-US" sz="3600"/>
              <a:t>CLEMENT OF ALEXANDRIA, A.D. 193</a:t>
            </a:r>
          </a:p>
        </p:txBody>
      </p:sp>
      <p:sp>
        <p:nvSpPr>
          <p:cNvPr id="59397" name="Text Box 5"/>
          <p:cNvSpPr txBox="1">
            <a:spLocks noChangeArrowheads="1"/>
          </p:cNvSpPr>
          <p:nvPr/>
        </p:nvSpPr>
        <p:spPr bwMode="auto">
          <a:xfrm>
            <a:off x="1981200" y="1752600"/>
            <a:ext cx="6705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444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i="1" dirty="0" smtClean="0"/>
              <a:t>“For </a:t>
            </a:r>
            <a:r>
              <a:rPr lang="en-US" altLang="en-US" sz="3200" i="1" dirty="0"/>
              <a:t>when, on the tyrant’s death, he returned to Ephesus from the isle of Patmos, he went away, being invited , to the contiguous territories of the nations, here to appoint bishops, there to set in order whole Churches, there to ordain such as were marked out by the Spirit”</a:t>
            </a:r>
          </a:p>
          <a:p>
            <a:pPr algn="r"/>
            <a:r>
              <a:rPr lang="en-US" altLang="en-US" sz="2400" i="1" dirty="0"/>
              <a:t>(Who Is The Rich Man?</a:t>
            </a:r>
            <a:r>
              <a:rPr lang="en-US" altLang="en-US" sz="2400" dirty="0"/>
              <a:t> XLII, </a:t>
            </a:r>
            <a:r>
              <a:rPr lang="en-US" altLang="en-US" sz="2400" dirty="0" err="1"/>
              <a:t>ANF</a:t>
            </a:r>
            <a:r>
              <a:rPr lang="en-US" altLang="en-US" sz="2400" dirty="0"/>
              <a:t>, II, p. 603.)</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sz="3600"/>
              <a:t>INTERNAL EVIDENCES FOR THE LATE DATE</a:t>
            </a:r>
          </a:p>
        </p:txBody>
      </p:sp>
      <p:sp>
        <p:nvSpPr>
          <p:cNvPr id="61443" name="Rectangle 3"/>
          <p:cNvSpPr>
            <a:spLocks noGrp="1" noChangeArrowheads="1"/>
          </p:cNvSpPr>
          <p:nvPr>
            <p:ph type="body" idx="1"/>
          </p:nvPr>
        </p:nvSpPr>
        <p:spPr>
          <a:xfrm>
            <a:off x="2133600" y="1981200"/>
            <a:ext cx="6553200" cy="4038600"/>
          </a:xfrm>
        </p:spPr>
        <p:txBody>
          <a:bodyPr/>
          <a:lstStyle/>
          <a:p>
            <a:pPr>
              <a:lnSpc>
                <a:spcPct val="90000"/>
              </a:lnSpc>
              <a:buFont typeface="Wingdings" panose="05000000000000000000" pitchFamily="2" charset="2"/>
              <a:buChar char="ü"/>
            </a:pPr>
            <a:r>
              <a:rPr lang="en-US" altLang="en-US" dirty="0"/>
              <a:t>R</a:t>
            </a:r>
            <a:r>
              <a:rPr lang="en-US" altLang="en-US" dirty="0" smtClean="0"/>
              <a:t>ecipients </a:t>
            </a:r>
            <a:r>
              <a:rPr lang="en-US" altLang="en-US" dirty="0"/>
              <a:t>of letter (1:4)</a:t>
            </a:r>
          </a:p>
          <a:p>
            <a:pPr lvl="1">
              <a:lnSpc>
                <a:spcPct val="90000"/>
              </a:lnSpc>
            </a:pPr>
            <a:r>
              <a:rPr lang="en-US" altLang="en-US" dirty="0"/>
              <a:t>if focus is on the destruction of Jerusalem, why was it written to Asia Minor, 500 miles away?</a:t>
            </a:r>
          </a:p>
          <a:p>
            <a:pPr>
              <a:lnSpc>
                <a:spcPct val="90000"/>
              </a:lnSpc>
              <a:buFont typeface="Wingdings" panose="05000000000000000000" pitchFamily="2" charset="2"/>
              <a:buChar char="ü"/>
            </a:pPr>
            <a:r>
              <a:rPr lang="en-US" altLang="en-US" dirty="0"/>
              <a:t>Patmos (1:9)</a:t>
            </a:r>
          </a:p>
          <a:p>
            <a:pPr lvl="1">
              <a:lnSpc>
                <a:spcPct val="90000"/>
              </a:lnSpc>
            </a:pPr>
            <a:r>
              <a:rPr lang="en-US" altLang="en-US" dirty="0"/>
              <a:t>how would the </a:t>
            </a:r>
            <a:r>
              <a:rPr lang="en-US" altLang="en-US" dirty="0" smtClean="0"/>
              <a:t>destruction of the temple be related to John’s banishment to Patmos?</a:t>
            </a:r>
            <a:endParaRPr lang="en-US" altLang="en-US" dirty="0"/>
          </a:p>
          <a:p>
            <a:pPr lvl="1">
              <a:lnSpc>
                <a:spcPct val="90000"/>
              </a:lnSpc>
            </a:pPr>
            <a:r>
              <a:rPr lang="en-US" altLang="en-US" dirty="0"/>
              <a:t>history doesn’t mention Nero banishing John</a:t>
            </a:r>
          </a:p>
          <a:p>
            <a:pPr>
              <a:lnSpc>
                <a:spcPct val="90000"/>
              </a:lnSpc>
              <a:buFont typeface="Wingdings" panose="05000000000000000000" pitchFamily="2" charset="2"/>
              <a:buChar char="ü"/>
            </a:pPr>
            <a:r>
              <a:rPr lang="en-US" altLang="en-US" dirty="0"/>
              <a:t>Scope = worldwide (3:10)</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fade">
                                      <p:cBhvr>
                                        <p:cTn id="7" dur="1000"/>
                                        <p:tgtEl>
                                          <p:spTgt spid="61443">
                                            <p:txEl>
                                              <p:pRg st="0" end="0"/>
                                            </p:txEl>
                                          </p:spTgt>
                                        </p:tgtEl>
                                      </p:cBhvr>
                                    </p:animEffect>
                                    <p:anim calcmode="lin" valueType="num">
                                      <p:cBhvr>
                                        <p:cTn id="8" dur="1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4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fade">
                                      <p:cBhvr>
                                        <p:cTn id="12" dur="1000"/>
                                        <p:tgtEl>
                                          <p:spTgt spid="61443">
                                            <p:txEl>
                                              <p:pRg st="1" end="1"/>
                                            </p:txEl>
                                          </p:spTgt>
                                        </p:tgtEl>
                                      </p:cBhvr>
                                    </p:animEffect>
                                    <p:anim calcmode="lin" valueType="num">
                                      <p:cBhvr>
                                        <p:cTn id="13" dur="1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14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61443">
                                            <p:txEl>
                                              <p:pRg st="2" end="2"/>
                                            </p:txEl>
                                          </p:spTgt>
                                        </p:tgtEl>
                                        <p:attrNameLst>
                                          <p:attrName>style.visibility</p:attrName>
                                        </p:attrNameLst>
                                      </p:cBhvr>
                                      <p:to>
                                        <p:strVal val="visible"/>
                                      </p:to>
                                    </p:set>
                                    <p:animEffect transition="in" filter="fade">
                                      <p:cBhvr>
                                        <p:cTn id="19" dur="1000"/>
                                        <p:tgtEl>
                                          <p:spTgt spid="61443">
                                            <p:txEl>
                                              <p:pRg st="2" end="2"/>
                                            </p:txEl>
                                          </p:spTgt>
                                        </p:tgtEl>
                                      </p:cBhvr>
                                    </p:animEffect>
                                    <p:anim calcmode="lin" valueType="num">
                                      <p:cBhvr>
                                        <p:cTn id="20" dur="10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144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61443">
                                            <p:txEl>
                                              <p:pRg st="3" end="3"/>
                                            </p:txEl>
                                          </p:spTgt>
                                        </p:tgtEl>
                                        <p:attrNameLst>
                                          <p:attrName>style.visibility</p:attrName>
                                        </p:attrNameLst>
                                      </p:cBhvr>
                                      <p:to>
                                        <p:strVal val="visible"/>
                                      </p:to>
                                    </p:set>
                                    <p:animEffect transition="in" filter="fade">
                                      <p:cBhvr>
                                        <p:cTn id="24" dur="1000"/>
                                        <p:tgtEl>
                                          <p:spTgt spid="61443">
                                            <p:txEl>
                                              <p:pRg st="3" end="3"/>
                                            </p:txEl>
                                          </p:spTgt>
                                        </p:tgtEl>
                                      </p:cBhvr>
                                    </p:animEffect>
                                    <p:anim calcmode="lin" valueType="num">
                                      <p:cBhvr>
                                        <p:cTn id="25" dur="10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1443">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61443">
                                            <p:txEl>
                                              <p:pRg st="4" end="4"/>
                                            </p:txEl>
                                          </p:spTgt>
                                        </p:tgtEl>
                                        <p:attrNameLst>
                                          <p:attrName>style.visibility</p:attrName>
                                        </p:attrNameLst>
                                      </p:cBhvr>
                                      <p:to>
                                        <p:strVal val="visible"/>
                                      </p:to>
                                    </p:set>
                                    <p:animEffect transition="in" filter="fade">
                                      <p:cBhvr>
                                        <p:cTn id="29" dur="1000"/>
                                        <p:tgtEl>
                                          <p:spTgt spid="61443">
                                            <p:txEl>
                                              <p:pRg st="4" end="4"/>
                                            </p:txEl>
                                          </p:spTgt>
                                        </p:tgtEl>
                                      </p:cBhvr>
                                    </p:animEffect>
                                    <p:anim calcmode="lin" valueType="num">
                                      <p:cBhvr>
                                        <p:cTn id="30" dur="10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14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61443">
                                            <p:txEl>
                                              <p:pRg st="5" end="5"/>
                                            </p:txEl>
                                          </p:spTgt>
                                        </p:tgtEl>
                                        <p:attrNameLst>
                                          <p:attrName>style.visibility</p:attrName>
                                        </p:attrNameLst>
                                      </p:cBhvr>
                                      <p:to>
                                        <p:strVal val="visible"/>
                                      </p:to>
                                    </p:set>
                                    <p:animEffect transition="in" filter="fade">
                                      <p:cBhvr>
                                        <p:cTn id="36" dur="1000"/>
                                        <p:tgtEl>
                                          <p:spTgt spid="61443">
                                            <p:txEl>
                                              <p:pRg st="5" end="5"/>
                                            </p:txEl>
                                          </p:spTgt>
                                        </p:tgtEl>
                                      </p:cBhvr>
                                    </p:animEffect>
                                    <p:anim calcmode="lin" valueType="num">
                                      <p:cBhvr>
                                        <p:cTn id="37" dur="1000" fill="hold"/>
                                        <p:tgtEl>
                                          <p:spTgt spid="6144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614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sz="3600"/>
              <a:t>INTERNAL EVIDENCES FOR THE LATE DATE</a:t>
            </a:r>
          </a:p>
        </p:txBody>
      </p:sp>
      <p:sp>
        <p:nvSpPr>
          <p:cNvPr id="62467" name="Rectangle 3"/>
          <p:cNvSpPr>
            <a:spLocks noGrp="1" noChangeArrowheads="1"/>
          </p:cNvSpPr>
          <p:nvPr>
            <p:ph type="body" idx="1"/>
          </p:nvPr>
        </p:nvSpPr>
        <p:spPr/>
        <p:txBody>
          <a:bodyPr/>
          <a:lstStyle/>
          <a:p>
            <a:pPr>
              <a:buFont typeface="Wingdings" panose="05000000000000000000" pitchFamily="2" charset="2"/>
              <a:buChar char="ü"/>
            </a:pPr>
            <a:r>
              <a:rPr lang="en-US" altLang="en-US" sz="3600" dirty="0"/>
              <a:t>Acts 19:10—all in Asia heard word ~ A.D. 54-57</a:t>
            </a:r>
          </a:p>
          <a:p>
            <a:pPr lvl="1"/>
            <a:r>
              <a:rPr lang="en-US" altLang="en-US" sz="3200" dirty="0"/>
              <a:t>improbable that in 10 years many of the churches would have reached the sore state that is described in </a:t>
            </a:r>
            <a:r>
              <a:rPr lang="en-US" altLang="en-US" sz="3200" i="1" dirty="0"/>
              <a:t>Revelation</a:t>
            </a:r>
          </a:p>
          <a:p>
            <a:endParaRPr lang="en-US" altLang="en-US" sz="3600" dirty="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BACKGROUND</a:t>
            </a:r>
          </a:p>
        </p:txBody>
      </p:sp>
      <p:sp>
        <p:nvSpPr>
          <p:cNvPr id="63491" name="Rectangle 3"/>
          <p:cNvSpPr>
            <a:spLocks noGrp="1" noChangeArrowheads="1"/>
          </p:cNvSpPr>
          <p:nvPr>
            <p:ph type="body" idx="1"/>
          </p:nvPr>
        </p:nvSpPr>
        <p:spPr/>
        <p:txBody>
          <a:bodyPr/>
          <a:lstStyle/>
          <a:p>
            <a:r>
              <a:rPr lang="en-US" altLang="en-US" sz="3600" dirty="0"/>
              <a:t>Rome was nearly at the peak of power</a:t>
            </a:r>
          </a:p>
          <a:p>
            <a:pPr lvl="1"/>
            <a:r>
              <a:rPr lang="en-US" altLang="en-US" sz="3200" dirty="0"/>
              <a:t>extended from British Isles to the deserts of Africa</a:t>
            </a:r>
          </a:p>
          <a:p>
            <a:pPr lvl="1"/>
            <a:r>
              <a:rPr lang="en-US" altLang="en-US" sz="3200" dirty="0"/>
              <a:t>Atlantic Ocean to Euphrates</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en-US" altLang="en-US" dirty="0"/>
              <a:t>A BOOK OFTEN MISUNDERSTOOD</a:t>
            </a:r>
          </a:p>
        </p:txBody>
      </p:sp>
      <p:sp>
        <p:nvSpPr>
          <p:cNvPr id="16389" name="Text Box 5"/>
          <p:cNvSpPr txBox="1">
            <a:spLocks noChangeArrowheads="1"/>
          </p:cNvSpPr>
          <p:nvPr/>
        </p:nvSpPr>
        <p:spPr bwMode="auto">
          <a:xfrm>
            <a:off x="2209800" y="2209800"/>
            <a:ext cx="65532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t>There is probably more speculation and false doctrine that encircles the book of </a:t>
            </a:r>
            <a:r>
              <a:rPr lang="en-US" altLang="en-US" sz="3200" i="1" dirty="0"/>
              <a:t>Revelation</a:t>
            </a:r>
            <a:r>
              <a:rPr lang="en-US" altLang="en-US" sz="3200" dirty="0"/>
              <a:t> than any other book. Admittedly, it is unlike any other book in the New Testament because its message is concealed in symbols, which often may create an air of obscurity. </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133600" y="76200"/>
            <a:ext cx="6400800" cy="1447800"/>
          </a:xfrm>
        </p:spPr>
        <p:txBody>
          <a:bodyPr/>
          <a:lstStyle/>
          <a:p>
            <a:r>
              <a:rPr lang="en-US" altLang="en-US"/>
              <a:t>BACKGROUND</a:t>
            </a:r>
          </a:p>
        </p:txBody>
      </p:sp>
      <p:sp>
        <p:nvSpPr>
          <p:cNvPr id="64515" name="Rectangle 3"/>
          <p:cNvSpPr>
            <a:spLocks noGrp="1" noChangeArrowheads="1"/>
          </p:cNvSpPr>
          <p:nvPr>
            <p:ph type="body" idx="1"/>
          </p:nvPr>
        </p:nvSpPr>
        <p:spPr>
          <a:xfrm>
            <a:off x="1600200" y="1447800"/>
            <a:ext cx="7543800" cy="5410200"/>
          </a:xfrm>
        </p:spPr>
        <p:txBody>
          <a:bodyPr>
            <a:normAutofit/>
          </a:bodyPr>
          <a:lstStyle/>
          <a:p>
            <a:pPr marL="0" indent="0">
              <a:lnSpc>
                <a:spcPct val="90000"/>
              </a:lnSpc>
              <a:buNone/>
            </a:pPr>
            <a:r>
              <a:rPr lang="en-US" altLang="en-US" b="1" dirty="0" smtClean="0"/>
              <a:t>Wealthy, worldly, and weird</a:t>
            </a:r>
            <a:endParaRPr lang="en-US" altLang="en-US" b="1" dirty="0"/>
          </a:p>
          <a:p>
            <a:pPr>
              <a:lnSpc>
                <a:spcPct val="90000"/>
              </a:lnSpc>
            </a:pPr>
            <a:r>
              <a:rPr lang="en-US" altLang="en-US" dirty="0"/>
              <a:t>Caligula </a:t>
            </a:r>
            <a:r>
              <a:rPr lang="en-US" altLang="en-US" dirty="0" smtClean="0"/>
              <a:t>spent unreasonable amounts of money</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133600" y="76200"/>
            <a:ext cx="6400800" cy="1447800"/>
          </a:xfrm>
        </p:spPr>
        <p:txBody>
          <a:bodyPr/>
          <a:lstStyle/>
          <a:p>
            <a:r>
              <a:rPr lang="en-US" altLang="en-US"/>
              <a:t>BACKGROUND</a:t>
            </a:r>
          </a:p>
        </p:txBody>
      </p:sp>
      <p:sp>
        <p:nvSpPr>
          <p:cNvPr id="64515" name="Rectangle 3"/>
          <p:cNvSpPr>
            <a:spLocks noGrp="1" noChangeArrowheads="1"/>
          </p:cNvSpPr>
          <p:nvPr>
            <p:ph type="body" idx="1"/>
          </p:nvPr>
        </p:nvSpPr>
        <p:spPr>
          <a:xfrm>
            <a:off x="1600200" y="1447800"/>
            <a:ext cx="7543800" cy="5410200"/>
          </a:xfrm>
        </p:spPr>
        <p:txBody>
          <a:bodyPr>
            <a:normAutofit fontScale="92500" lnSpcReduction="10000"/>
          </a:bodyPr>
          <a:lstStyle/>
          <a:p>
            <a:pPr marL="0" indent="0">
              <a:lnSpc>
                <a:spcPct val="90000"/>
              </a:lnSpc>
              <a:buNone/>
            </a:pPr>
            <a:r>
              <a:rPr lang="en-US" altLang="en-US" i="1" dirty="0" smtClean="0"/>
              <a:t>“. </a:t>
            </a:r>
            <a:r>
              <a:rPr lang="en-US" altLang="en-US" i="1" dirty="0"/>
              <a:t>. . he became a vicious tyrant after a severe illness. Historians believe that he probably went insane. He squandered his fortune on public entertainment and building projects; banished or murdered most of his relatives; had people tortured and killed while he dined; made his favorite horse a consul; declared himself a god; and had temples erected and sacrifices offered to himself. In 41 the officers of his guard formed a conspiracy against him, and he was assassinated.”</a:t>
            </a:r>
            <a:br>
              <a:rPr lang="en-US" altLang="en-US" i="1" dirty="0"/>
            </a:br>
            <a:r>
              <a:rPr lang="en-US" altLang="en-US" i="1" dirty="0" smtClean="0"/>
              <a:t/>
            </a:r>
            <a:br>
              <a:rPr lang="en-US" altLang="en-US" i="1" dirty="0" smtClean="0"/>
            </a:br>
            <a:r>
              <a:rPr lang="en-US" altLang="en-US" sz="2400" i="1" dirty="0" smtClean="0"/>
              <a:t>(</a:t>
            </a:r>
            <a:r>
              <a:rPr lang="en-US" altLang="en-US" sz="2400" dirty="0"/>
              <a:t>Microsoft® Encarta® Encyclopedia 2002. © 1993-2001 Microsoft Corporation. All rights reserved.)</a:t>
            </a:r>
          </a:p>
        </p:txBody>
      </p:sp>
    </p:spTree>
    <p:extLst>
      <p:ext uri="{BB962C8B-B14F-4D97-AF65-F5344CB8AC3E}">
        <p14:creationId xmlns:p14="http://schemas.microsoft.com/office/powerpoint/2010/main" val="932278722"/>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BACKGROUND</a:t>
            </a:r>
          </a:p>
        </p:txBody>
      </p:sp>
      <p:sp>
        <p:nvSpPr>
          <p:cNvPr id="65539" name="Rectangle 3"/>
          <p:cNvSpPr>
            <a:spLocks noGrp="1" noChangeArrowheads="1"/>
          </p:cNvSpPr>
          <p:nvPr>
            <p:ph type="body" idx="1"/>
          </p:nvPr>
        </p:nvSpPr>
        <p:spPr/>
        <p:txBody>
          <a:bodyPr/>
          <a:lstStyle/>
          <a:p>
            <a:pPr>
              <a:lnSpc>
                <a:spcPct val="90000"/>
              </a:lnSpc>
            </a:pPr>
            <a:r>
              <a:rPr lang="en-US" altLang="en-US"/>
              <a:t>Dangerous times to be a Christian</a:t>
            </a:r>
          </a:p>
          <a:p>
            <a:pPr lvl="1">
              <a:lnSpc>
                <a:spcPct val="90000"/>
              </a:lnSpc>
            </a:pPr>
            <a:r>
              <a:rPr lang="en-US" altLang="en-US"/>
              <a:t>Domitian demanded worship</a:t>
            </a:r>
          </a:p>
          <a:p>
            <a:pPr lvl="1">
              <a:lnSpc>
                <a:spcPct val="90000"/>
              </a:lnSpc>
            </a:pPr>
            <a:r>
              <a:rPr lang="en-US" altLang="en-US"/>
              <a:t>Book of </a:t>
            </a:r>
            <a:r>
              <a:rPr lang="en-US" altLang="en-US" i="1"/>
              <a:t>Revelation</a:t>
            </a:r>
            <a:r>
              <a:rPr lang="en-US" altLang="en-US"/>
              <a:t> had to be written in “symbols” to safeguard its message and messenger</a:t>
            </a:r>
          </a:p>
          <a:p>
            <a:pPr lvl="1">
              <a:lnSpc>
                <a:spcPct val="90000"/>
              </a:lnSpc>
            </a:pPr>
            <a:r>
              <a:rPr lang="en-US" altLang="en-US" i="1"/>
              <a:t>Revelation</a:t>
            </a:r>
            <a:r>
              <a:rPr lang="en-US" altLang="en-US"/>
              <a:t> identifies Satan as the one who is at the core of the adversity (Rev. 12)</a:t>
            </a:r>
            <a:endParaRPr lang="en-US" altLang="en-US" i="1"/>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1000"/>
                                        <p:tgtEl>
                                          <p:spTgt spid="65539">
                                            <p:txEl>
                                              <p:pRg st="0" end="0"/>
                                            </p:txEl>
                                          </p:spTgt>
                                        </p:tgtEl>
                                      </p:cBhvr>
                                    </p:animEffect>
                                    <p:anim calcmode="lin" valueType="num">
                                      <p:cBhvr>
                                        <p:cTn id="8" dur="10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5539">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Effect transition="in" filter="fade">
                                      <p:cBhvr>
                                        <p:cTn id="13" dur="1000"/>
                                        <p:tgtEl>
                                          <p:spTgt spid="65539">
                                            <p:txEl>
                                              <p:pRg st="1" end="1"/>
                                            </p:txEl>
                                          </p:spTgt>
                                        </p:tgtEl>
                                      </p:cBhvr>
                                    </p:animEffect>
                                    <p:anim calcmode="lin" valueType="num">
                                      <p:cBhvr>
                                        <p:cTn id="14" dur="10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55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65539">
                                            <p:txEl>
                                              <p:pRg st="2" end="2"/>
                                            </p:txEl>
                                          </p:spTgt>
                                        </p:tgtEl>
                                        <p:attrNameLst>
                                          <p:attrName>style.visibility</p:attrName>
                                        </p:attrNameLst>
                                      </p:cBhvr>
                                      <p:to>
                                        <p:strVal val="visible"/>
                                      </p:to>
                                    </p:set>
                                    <p:animEffect transition="in" filter="fade">
                                      <p:cBhvr>
                                        <p:cTn id="20" dur="1000"/>
                                        <p:tgtEl>
                                          <p:spTgt spid="65539">
                                            <p:txEl>
                                              <p:pRg st="2" end="2"/>
                                            </p:txEl>
                                          </p:spTgt>
                                        </p:tgtEl>
                                      </p:cBhvr>
                                    </p:animEffect>
                                    <p:anim calcmode="lin" valueType="num">
                                      <p:cBhvr>
                                        <p:cTn id="21" dur="10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655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65539">
                                            <p:txEl>
                                              <p:pRg st="3" end="3"/>
                                            </p:txEl>
                                          </p:spTgt>
                                        </p:tgtEl>
                                        <p:attrNameLst>
                                          <p:attrName>style.visibility</p:attrName>
                                        </p:attrNameLst>
                                      </p:cBhvr>
                                      <p:to>
                                        <p:strVal val="visible"/>
                                      </p:to>
                                    </p:set>
                                    <p:animEffect transition="in" filter="fade">
                                      <p:cBhvr>
                                        <p:cTn id="27" dur="1000"/>
                                        <p:tgtEl>
                                          <p:spTgt spid="65539">
                                            <p:txEl>
                                              <p:pRg st="3" end="3"/>
                                            </p:txEl>
                                          </p:spTgt>
                                        </p:tgtEl>
                                      </p:cBhvr>
                                    </p:animEffect>
                                    <p:anim calcmode="lin" valueType="num">
                                      <p:cBhvr>
                                        <p:cTn id="28" dur="10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655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NOTES ON NUMEROLOGY</a:t>
            </a:r>
          </a:p>
        </p:txBody>
      </p:sp>
      <p:sp>
        <p:nvSpPr>
          <p:cNvPr id="66563" name="Rectangle 3"/>
          <p:cNvSpPr>
            <a:spLocks noGrp="1" noChangeArrowheads="1"/>
          </p:cNvSpPr>
          <p:nvPr>
            <p:ph type="body" idx="1"/>
          </p:nvPr>
        </p:nvSpPr>
        <p:spPr/>
        <p:txBody>
          <a:bodyPr/>
          <a:lstStyle/>
          <a:p>
            <a:pPr>
              <a:lnSpc>
                <a:spcPct val="90000"/>
              </a:lnSpc>
            </a:pPr>
            <a:r>
              <a:rPr lang="en-US" altLang="en-US"/>
              <a:t>Numbers in </a:t>
            </a:r>
            <a:r>
              <a:rPr lang="en-US" altLang="en-US" i="1"/>
              <a:t>Revelation</a:t>
            </a:r>
            <a:r>
              <a:rPr lang="en-US" altLang="en-US"/>
              <a:t> mean more than the obvious</a:t>
            </a:r>
          </a:p>
          <a:p>
            <a:pPr lvl="1">
              <a:lnSpc>
                <a:spcPct val="90000"/>
              </a:lnSpc>
            </a:pPr>
            <a:r>
              <a:rPr lang="en-US" altLang="en-US"/>
              <a:t>“one” (unity)</a:t>
            </a:r>
          </a:p>
          <a:p>
            <a:pPr lvl="1">
              <a:lnSpc>
                <a:spcPct val="90000"/>
              </a:lnSpc>
            </a:pPr>
            <a:r>
              <a:rPr lang="en-US" altLang="en-US"/>
              <a:t>“two” (strength, sufficient testimony: Deut. 17:6; Rev. 11:3)</a:t>
            </a:r>
          </a:p>
          <a:p>
            <a:pPr lvl="1">
              <a:lnSpc>
                <a:spcPct val="90000"/>
              </a:lnSpc>
            </a:pPr>
            <a:r>
              <a:rPr lang="en-US" altLang="en-US"/>
              <a:t>“three” (divine, whole, complete: 2 Cor. 12:8)</a:t>
            </a:r>
          </a:p>
          <a:p>
            <a:pPr lvl="1">
              <a:lnSpc>
                <a:spcPct val="90000"/>
              </a:lnSpc>
            </a:pPr>
            <a:r>
              <a:rPr lang="en-US" altLang="en-US"/>
              <a:t>“four” (whole, entire: Job 1:19; Is. 11:12; Ezek. 7:2)</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563">
                                            <p:txEl>
                                              <p:pRg st="1" end="1"/>
                                            </p:txEl>
                                          </p:spTgt>
                                        </p:tgtEl>
                                        <p:attrNameLst>
                                          <p:attrName>style.visibility</p:attrName>
                                        </p:attrNameLst>
                                      </p:cBhvr>
                                      <p:to>
                                        <p:strVal val="visible"/>
                                      </p:to>
                                    </p:set>
                                    <p:animEffect transition="in" filter="wipe(left)">
                                      <p:cBhvr>
                                        <p:cTn id="7" dur="500"/>
                                        <p:tgtEl>
                                          <p:spTgt spid="665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Effect transition="in" filter="wipe(left)">
                                      <p:cBhvr>
                                        <p:cTn id="12" dur="500"/>
                                        <p:tgtEl>
                                          <p:spTgt spid="665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563">
                                            <p:txEl>
                                              <p:pRg st="3" end="3"/>
                                            </p:txEl>
                                          </p:spTgt>
                                        </p:tgtEl>
                                        <p:attrNameLst>
                                          <p:attrName>style.visibility</p:attrName>
                                        </p:attrNameLst>
                                      </p:cBhvr>
                                      <p:to>
                                        <p:strVal val="visible"/>
                                      </p:to>
                                    </p:set>
                                    <p:animEffect transition="in" filter="wipe(left)">
                                      <p:cBhvr>
                                        <p:cTn id="17" dur="500"/>
                                        <p:tgtEl>
                                          <p:spTgt spid="665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6563">
                                            <p:txEl>
                                              <p:pRg st="4" end="4"/>
                                            </p:txEl>
                                          </p:spTgt>
                                        </p:tgtEl>
                                        <p:attrNameLst>
                                          <p:attrName>style.visibility</p:attrName>
                                        </p:attrNameLst>
                                      </p:cBhvr>
                                      <p:to>
                                        <p:strVal val="visible"/>
                                      </p:to>
                                    </p:set>
                                    <p:animEffect transition="in" filter="wipe(left)">
                                      <p:cBhvr>
                                        <p:cTn id="22"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NOTES ON NUMEROLOGY</a:t>
            </a:r>
          </a:p>
        </p:txBody>
      </p:sp>
      <p:sp>
        <p:nvSpPr>
          <p:cNvPr id="67587" name="Rectangle 3"/>
          <p:cNvSpPr>
            <a:spLocks noGrp="1" noChangeArrowheads="1"/>
          </p:cNvSpPr>
          <p:nvPr>
            <p:ph type="body" idx="1"/>
          </p:nvPr>
        </p:nvSpPr>
        <p:spPr/>
        <p:txBody>
          <a:bodyPr/>
          <a:lstStyle/>
          <a:p>
            <a:r>
              <a:rPr lang="en-US" altLang="en-US"/>
              <a:t>Numbers in </a:t>
            </a:r>
            <a:r>
              <a:rPr lang="en-US" altLang="en-US" i="1"/>
              <a:t>Revelation</a:t>
            </a:r>
            <a:r>
              <a:rPr lang="en-US" altLang="en-US"/>
              <a:t> mean more than the obvious</a:t>
            </a:r>
          </a:p>
          <a:p>
            <a:pPr lvl="1"/>
            <a:r>
              <a:rPr lang="en-US" altLang="en-US"/>
              <a:t>“five” (short duration, meaning tied to ½ of 10)</a:t>
            </a:r>
          </a:p>
          <a:p>
            <a:pPr lvl="1"/>
            <a:r>
              <a:rPr lang="en-US" altLang="en-US"/>
              <a:t>“six” (failure, to fall short, meaning tied to understanding “7”)</a:t>
            </a:r>
          </a:p>
          <a:p>
            <a:pPr lvl="1"/>
            <a:r>
              <a:rPr lang="en-US" altLang="en-US"/>
              <a:t>“seven” (complete: 7 days in week; addressed to 7 churches)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Effect transition="in" filter="wipe(left)">
                                      <p:cBhvr>
                                        <p:cTn id="7" dur="500"/>
                                        <p:tgtEl>
                                          <p:spTgt spid="675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wipe(left)">
                                      <p:cBhvr>
                                        <p:cTn id="12" dur="500"/>
                                        <p:tgtEl>
                                          <p:spTgt spid="675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animEffect transition="in" filter="wipe(left)">
                                      <p:cBhvr>
                                        <p:cTn id="17"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NOTES ON NUMEROLOGY</a:t>
            </a:r>
          </a:p>
        </p:txBody>
      </p:sp>
      <p:sp>
        <p:nvSpPr>
          <p:cNvPr id="68611" name="Rectangle 3"/>
          <p:cNvSpPr>
            <a:spLocks noGrp="1" noChangeArrowheads="1"/>
          </p:cNvSpPr>
          <p:nvPr>
            <p:ph type="body" idx="1"/>
          </p:nvPr>
        </p:nvSpPr>
        <p:spPr/>
        <p:txBody>
          <a:bodyPr/>
          <a:lstStyle/>
          <a:p>
            <a:r>
              <a:rPr lang="en-US" altLang="en-US"/>
              <a:t>Numbers in </a:t>
            </a:r>
            <a:r>
              <a:rPr lang="en-US" altLang="en-US" i="1"/>
              <a:t>Revelation</a:t>
            </a:r>
            <a:r>
              <a:rPr lang="en-US" altLang="en-US"/>
              <a:t> mean more than the obvious</a:t>
            </a:r>
          </a:p>
          <a:p>
            <a:pPr lvl="1"/>
            <a:r>
              <a:rPr lang="en-US" altLang="en-US"/>
              <a:t>“3 ½” (tied to the meaning of 7, broken, incomplete, cut in half)</a:t>
            </a:r>
          </a:p>
          <a:p>
            <a:pPr lvl="1"/>
            <a:r>
              <a:rPr lang="en-US" altLang="en-US"/>
              <a:t>“ten” (fullness: Gen. 31:7; Num 14:22; Neh. 4:12; Job 19:3; Dan. 1:20; Rev. 2:10; Rev. 12:3)</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8611">
                                            <p:txEl>
                                              <p:pRg st="1" end="1"/>
                                            </p:txEl>
                                          </p:spTgt>
                                        </p:tgtEl>
                                        <p:attrNameLst>
                                          <p:attrName>style.visibility</p:attrName>
                                        </p:attrNameLst>
                                      </p:cBhvr>
                                      <p:to>
                                        <p:strVal val="visible"/>
                                      </p:to>
                                    </p:set>
                                    <p:animEffect transition="in" filter="wipe(right)">
                                      <p:cBhvr>
                                        <p:cTn id="7" dur="500"/>
                                        <p:tgtEl>
                                          <p:spTgt spid="686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8611">
                                            <p:txEl>
                                              <p:pRg st="2" end="2"/>
                                            </p:txEl>
                                          </p:spTgt>
                                        </p:tgtEl>
                                        <p:attrNameLst>
                                          <p:attrName>style.visibility</p:attrName>
                                        </p:attrNameLst>
                                      </p:cBhvr>
                                      <p:to>
                                        <p:strVal val="visible"/>
                                      </p:to>
                                    </p:set>
                                    <p:animEffect transition="in" filter="wipe(right)">
                                      <p:cBhvr>
                                        <p:cTn id="12" dur="500"/>
                                        <p:tgtEl>
                                          <p:spTgt spid="68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a:t>NOTES ON NUMEROLOGY</a:t>
            </a:r>
          </a:p>
        </p:txBody>
      </p:sp>
      <p:sp>
        <p:nvSpPr>
          <p:cNvPr id="69635" name="Rectangle 3"/>
          <p:cNvSpPr>
            <a:spLocks noGrp="1" noChangeArrowheads="1"/>
          </p:cNvSpPr>
          <p:nvPr>
            <p:ph type="body" idx="1"/>
          </p:nvPr>
        </p:nvSpPr>
        <p:spPr/>
        <p:txBody>
          <a:bodyPr/>
          <a:lstStyle/>
          <a:p>
            <a:pPr>
              <a:lnSpc>
                <a:spcPct val="90000"/>
              </a:lnSpc>
            </a:pPr>
            <a:r>
              <a:rPr lang="en-US" altLang="en-US"/>
              <a:t>Numbers in </a:t>
            </a:r>
            <a:r>
              <a:rPr lang="en-US" altLang="en-US" i="1"/>
              <a:t>Revelation</a:t>
            </a:r>
            <a:r>
              <a:rPr lang="en-US" altLang="en-US"/>
              <a:t> mean more than the obvious</a:t>
            </a:r>
          </a:p>
          <a:p>
            <a:pPr lvl="1">
              <a:lnSpc>
                <a:spcPct val="90000"/>
              </a:lnSpc>
            </a:pPr>
            <a:r>
              <a:rPr lang="en-US" altLang="en-US"/>
              <a:t>“twelve” (covenant, religion)</a:t>
            </a:r>
          </a:p>
          <a:p>
            <a:pPr lvl="1">
              <a:lnSpc>
                <a:spcPct val="90000"/>
              </a:lnSpc>
            </a:pPr>
            <a:r>
              <a:rPr lang="en-US" altLang="en-US"/>
              <a:t>“1000” (meaning tied to “10” and “3,” 10 X 10 X 10)</a:t>
            </a:r>
          </a:p>
          <a:p>
            <a:pPr lvl="1">
              <a:lnSpc>
                <a:spcPct val="90000"/>
              </a:lnSpc>
            </a:pPr>
            <a:r>
              <a:rPr lang="en-US" altLang="en-US"/>
              <a:t>“144,000” (God’s covenant people, meaning is tied to “12,” “1000,” “10,” and “3,” [12 X 12] X [10 X 10 X 10])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animEffect transition="in" filter="wipe(right)">
                                      <p:cBhvr>
                                        <p:cTn id="7" dur="500"/>
                                        <p:tgtEl>
                                          <p:spTgt spid="6963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9635">
                                            <p:txEl>
                                              <p:pRg st="2" end="2"/>
                                            </p:txEl>
                                          </p:spTgt>
                                        </p:tgtEl>
                                        <p:attrNameLst>
                                          <p:attrName>style.visibility</p:attrName>
                                        </p:attrNameLst>
                                      </p:cBhvr>
                                      <p:to>
                                        <p:strVal val="visible"/>
                                      </p:to>
                                    </p:set>
                                    <p:animEffect transition="in" filter="wipe(right)">
                                      <p:cBhvr>
                                        <p:cTn id="12" dur="500"/>
                                        <p:tgtEl>
                                          <p:spTgt spid="6963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animEffect transition="in" filter="wipe(right)">
                                      <p:cBhvr>
                                        <p:cTn id="17" dur="5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600200" y="0"/>
            <a:ext cx="6400800" cy="533400"/>
          </a:xfrm>
        </p:spPr>
        <p:txBody>
          <a:bodyPr/>
          <a:lstStyle/>
          <a:p>
            <a:r>
              <a:rPr lang="en-US" altLang="en-US" sz="3600"/>
              <a:t>CAESARS IN 1</a:t>
            </a:r>
            <a:r>
              <a:rPr lang="en-US" altLang="en-US" sz="3600" baseline="30000"/>
              <a:t>ST</a:t>
            </a:r>
            <a:r>
              <a:rPr lang="en-US" altLang="en-US" sz="3600"/>
              <a:t> CENT.</a:t>
            </a:r>
          </a:p>
        </p:txBody>
      </p:sp>
      <p:sp>
        <p:nvSpPr>
          <p:cNvPr id="70660" name="Text Box 4"/>
          <p:cNvSpPr txBox="1">
            <a:spLocks noChangeArrowheads="1"/>
          </p:cNvSpPr>
          <p:nvPr/>
        </p:nvSpPr>
        <p:spPr bwMode="auto">
          <a:xfrm>
            <a:off x="0" y="798513"/>
            <a:ext cx="9144000" cy="6107112"/>
          </a:xfrm>
          <a:prstGeom prst="rect">
            <a:avLst/>
          </a:prstGeom>
          <a:solidFill>
            <a:srgbClr val="FFFFFF"/>
          </a:solidFill>
          <a:ln w="444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900" b="1"/>
              <a:t>1.	Julius Caesar 		48-44 B.C. (Dictator)</a:t>
            </a:r>
          </a:p>
          <a:p>
            <a:pPr>
              <a:spcBef>
                <a:spcPct val="50000"/>
              </a:spcBef>
            </a:pPr>
            <a:r>
              <a:rPr lang="en-US" altLang="en-US" sz="1900" b="1"/>
              <a:t>2.	Octavian (“Augustus”) 	27 B.C. – 14 A.D. first Emperor (Lk. 2:1)</a:t>
            </a:r>
          </a:p>
          <a:p>
            <a:pPr>
              <a:spcBef>
                <a:spcPct val="50000"/>
              </a:spcBef>
            </a:pPr>
            <a:r>
              <a:rPr lang="en-US" altLang="en-US" sz="1900" b="1"/>
              <a:t>3.	Tiberius		14-37 A.D. Ruled when Christ died (Lk. 3:1)</a:t>
            </a:r>
          </a:p>
          <a:p>
            <a:pPr>
              <a:spcBef>
                <a:spcPct val="50000"/>
              </a:spcBef>
            </a:pPr>
            <a:r>
              <a:rPr lang="en-US" altLang="en-US" sz="1900" b="1"/>
              <a:t>4.	Caligula		37-41 A.D. </a:t>
            </a:r>
          </a:p>
          <a:p>
            <a:pPr>
              <a:spcBef>
                <a:spcPct val="50000"/>
              </a:spcBef>
            </a:pPr>
            <a:r>
              <a:rPr lang="en-US" altLang="en-US" sz="1900" b="1"/>
              <a:t>5.	Claudius		41-54 A.D (Acts 11:28)</a:t>
            </a:r>
          </a:p>
          <a:p>
            <a:pPr>
              <a:spcBef>
                <a:spcPct val="50000"/>
              </a:spcBef>
            </a:pPr>
            <a:r>
              <a:rPr lang="en-US" altLang="en-US" sz="1900" b="1"/>
              <a:t>6.	Nero			54-68 A.D. Persecuted Christians</a:t>
            </a:r>
          </a:p>
          <a:p>
            <a:pPr>
              <a:spcBef>
                <a:spcPct val="50000"/>
              </a:spcBef>
            </a:pPr>
            <a:r>
              <a:rPr lang="en-US" altLang="en-US" sz="1900" b="1"/>
              <a:t>7.	Galba 			June 68-January 69 A.D.</a:t>
            </a:r>
          </a:p>
          <a:p>
            <a:pPr>
              <a:spcBef>
                <a:spcPct val="50000"/>
              </a:spcBef>
            </a:pPr>
            <a:r>
              <a:rPr lang="en-US" altLang="en-US" sz="1900" b="1"/>
              <a:t>8.	Otho			January 69-April 69 A.D.</a:t>
            </a:r>
          </a:p>
          <a:p>
            <a:pPr>
              <a:spcBef>
                <a:spcPct val="50000"/>
              </a:spcBef>
            </a:pPr>
            <a:r>
              <a:rPr lang="en-US" altLang="en-US" sz="1900" b="1"/>
              <a:t>9.	Vitellius		April –December 69 A.D.</a:t>
            </a:r>
          </a:p>
          <a:p>
            <a:pPr>
              <a:spcBef>
                <a:spcPct val="50000"/>
              </a:spcBef>
            </a:pPr>
            <a:r>
              <a:rPr lang="en-US" altLang="en-US" sz="1900" b="1"/>
              <a:t>10.	Vespasian		December 69 –June 79 A.D.</a:t>
            </a:r>
          </a:p>
          <a:p>
            <a:pPr>
              <a:spcBef>
                <a:spcPct val="50000"/>
              </a:spcBef>
            </a:pPr>
            <a:r>
              <a:rPr lang="en-US" altLang="en-US" sz="1900" b="1"/>
              <a:t>11.	Titus			79-81 A.D.	</a:t>
            </a:r>
          </a:p>
          <a:p>
            <a:pPr>
              <a:spcBef>
                <a:spcPct val="50000"/>
              </a:spcBef>
            </a:pPr>
            <a:r>
              <a:rPr lang="en-US" altLang="en-US" sz="2100" b="1">
                <a:solidFill>
                  <a:schemeClr val="folHlink"/>
                </a:solidFill>
              </a:rPr>
              <a:t>12.	Domitian		81-96 A.D. 2nd persecutor of Christians.</a:t>
            </a:r>
          </a:p>
          <a:p>
            <a:pPr>
              <a:spcBef>
                <a:spcPct val="50000"/>
              </a:spcBef>
            </a:pPr>
            <a:r>
              <a:rPr lang="en-US" altLang="en-US" sz="1900" b="1"/>
              <a:t>13. 	Nerva			96-98 A.D.	</a:t>
            </a:r>
          </a:p>
          <a:p>
            <a:pPr>
              <a:spcBef>
                <a:spcPct val="50000"/>
              </a:spcBef>
            </a:pPr>
            <a:r>
              <a:rPr lang="en-US" altLang="en-US" sz="1900" b="1"/>
              <a:t>14 	Trajan			98-117 A.D persecuted Christians</a:t>
            </a:r>
          </a:p>
        </p:txBody>
      </p:sp>
      <p:sp>
        <p:nvSpPr>
          <p:cNvPr id="70661" name="Rectangle 5"/>
          <p:cNvSpPr>
            <a:spLocks noChangeArrowheads="1"/>
          </p:cNvSpPr>
          <p:nvPr/>
        </p:nvSpPr>
        <p:spPr bwMode="auto">
          <a:xfrm>
            <a:off x="0" y="5638800"/>
            <a:ext cx="9144000" cy="381000"/>
          </a:xfrm>
          <a:prstGeom prst="rect">
            <a:avLst/>
          </a:prstGeom>
          <a:solidFill>
            <a:srgbClr val="FFFF00">
              <a:alpha val="30000"/>
            </a:srgbClr>
          </a:solidFill>
          <a:ln w="44450">
            <a:solidFill>
              <a:schemeClr val="tx1"/>
            </a:solidFill>
            <a:miter lim="800000"/>
            <a:headEnd/>
            <a:tailEnd/>
          </a:ln>
          <a:effectLst/>
          <a:extLst/>
        </p:spPr>
        <p:txBody>
          <a:bodyPr wrap="none" anchor="ct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0661"/>
                                        </p:tgtEl>
                                        <p:attrNameLst>
                                          <p:attrName>style.visibility</p:attrName>
                                        </p:attrNameLst>
                                      </p:cBhvr>
                                      <p:to>
                                        <p:strVal val="visible"/>
                                      </p:to>
                                    </p:set>
                                    <p:animEffect transition="in" filter="fade">
                                      <p:cBhvr>
                                        <p:cTn id="7" dur="1000"/>
                                        <p:tgtEl>
                                          <p:spTgt spid="70661"/>
                                        </p:tgtEl>
                                      </p:cBhvr>
                                    </p:animEffect>
                                    <p:anim calcmode="lin" valueType="num">
                                      <p:cBhvr>
                                        <p:cTn id="8" dur="1000" fill="hold"/>
                                        <p:tgtEl>
                                          <p:spTgt spid="70661"/>
                                        </p:tgtEl>
                                        <p:attrNameLst>
                                          <p:attrName>ppt_x</p:attrName>
                                        </p:attrNameLst>
                                      </p:cBhvr>
                                      <p:tavLst>
                                        <p:tav tm="0">
                                          <p:val>
                                            <p:strVal val="#ppt_x"/>
                                          </p:val>
                                        </p:tav>
                                        <p:tav tm="100000">
                                          <p:val>
                                            <p:strVal val="#ppt_x"/>
                                          </p:val>
                                        </p:tav>
                                      </p:tavLst>
                                    </p:anim>
                                    <p:anim calcmode="lin" valueType="num">
                                      <p:cBhvr>
                                        <p:cTn id="9" dur="1000" fill="hold"/>
                                        <p:tgtEl>
                                          <p:spTgt spid="706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a:t>4 </a:t>
            </a:r>
            <a:r>
              <a:rPr lang="en-US" altLang="en-US" dirty="0" smtClean="0"/>
              <a:t>THINGS</a:t>
            </a:r>
            <a:endParaRPr lang="en-US" altLang="en-US" dirty="0"/>
          </a:p>
        </p:txBody>
      </p:sp>
      <p:sp>
        <p:nvSpPr>
          <p:cNvPr id="34819" name="Rectangle 3"/>
          <p:cNvSpPr>
            <a:spLocks noGrp="1" noChangeArrowheads="1"/>
          </p:cNvSpPr>
          <p:nvPr>
            <p:ph type="body" idx="1"/>
          </p:nvPr>
        </p:nvSpPr>
        <p:spPr>
          <a:xfrm>
            <a:off x="5562600" y="1981200"/>
            <a:ext cx="2971800" cy="4038600"/>
          </a:xfrm>
        </p:spPr>
        <p:txBody>
          <a:bodyPr/>
          <a:lstStyle/>
          <a:p>
            <a:pPr marL="514350" indent="-514350">
              <a:buFont typeface="+mj-lt"/>
              <a:buAutoNum type="arabicPeriod"/>
            </a:pPr>
            <a:r>
              <a:rPr lang="en-US" altLang="en-US" dirty="0"/>
              <a:t>to place </a:t>
            </a:r>
            <a:r>
              <a:rPr lang="en-US" altLang="en-US" dirty="0" smtClean="0"/>
              <a:t>yourself</a:t>
            </a:r>
            <a:endParaRPr lang="en-US" altLang="en-US" dirty="0"/>
          </a:p>
          <a:p>
            <a:pPr marL="514350" indent="-514350">
              <a:buFont typeface="+mj-lt"/>
              <a:buAutoNum type="arabicPeriod"/>
            </a:pPr>
            <a:r>
              <a:rPr lang="en-US" altLang="en-US" dirty="0"/>
              <a:t>to picture it</a:t>
            </a:r>
          </a:p>
          <a:p>
            <a:pPr marL="514350" indent="-514350">
              <a:buFont typeface="+mj-lt"/>
              <a:buAutoNum type="arabicPeriod"/>
            </a:pPr>
            <a:r>
              <a:rPr lang="en-US" altLang="en-US" dirty="0"/>
              <a:t>to perceive the principle</a:t>
            </a:r>
          </a:p>
          <a:p>
            <a:pPr marL="514350" indent="-514350">
              <a:buFont typeface="+mj-lt"/>
              <a:buAutoNum type="arabicPeriod"/>
            </a:pPr>
            <a:r>
              <a:rPr lang="en-US" altLang="en-US" dirty="0"/>
              <a:t>to practice the purpose</a:t>
            </a:r>
          </a:p>
        </p:txBody>
      </p:sp>
      <p:sp>
        <p:nvSpPr>
          <p:cNvPr id="34820" name="WordArt 4"/>
          <p:cNvSpPr>
            <a:spLocks noChangeArrowheads="1" noChangeShapeType="1" noTextEdit="1"/>
          </p:cNvSpPr>
          <p:nvPr/>
        </p:nvSpPr>
        <p:spPr bwMode="auto">
          <a:xfrm>
            <a:off x="1905000" y="2514600"/>
            <a:ext cx="3357563" cy="25304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spc="720">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SEEK</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AUTHOR</a:t>
            </a:r>
          </a:p>
        </p:txBody>
      </p:sp>
      <p:sp>
        <p:nvSpPr>
          <p:cNvPr id="37891" name="Rectangle 3"/>
          <p:cNvSpPr>
            <a:spLocks noGrp="1" noChangeArrowheads="1"/>
          </p:cNvSpPr>
          <p:nvPr>
            <p:ph type="body" idx="1"/>
          </p:nvPr>
        </p:nvSpPr>
        <p:spPr>
          <a:xfrm>
            <a:off x="2133600" y="1981200"/>
            <a:ext cx="6400800" cy="4876800"/>
          </a:xfrm>
        </p:spPr>
        <p:txBody>
          <a:bodyPr/>
          <a:lstStyle/>
          <a:p>
            <a:r>
              <a:rPr lang="en-US" altLang="en-US"/>
              <a:t>“John” (1:1, 4, 9; 22:8)</a:t>
            </a:r>
          </a:p>
          <a:p>
            <a:pPr lvl="1"/>
            <a:r>
              <a:rPr lang="en-US" altLang="en-US"/>
              <a:t>would have to have an apostolic stamp to survive</a:t>
            </a:r>
          </a:p>
          <a:p>
            <a:pPr lvl="1"/>
            <a:r>
              <a:rPr lang="en-US" altLang="en-US"/>
              <a:t>Justin Martyr, Irenaeus and Tertullian referred to it as being from the Apostle John</a:t>
            </a: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AUTHOR</a:t>
            </a:r>
          </a:p>
        </p:txBody>
      </p:sp>
      <p:sp>
        <p:nvSpPr>
          <p:cNvPr id="39939" name="Rectangle 3"/>
          <p:cNvSpPr>
            <a:spLocks noGrp="1" noChangeArrowheads="1"/>
          </p:cNvSpPr>
          <p:nvPr>
            <p:ph type="body" idx="1"/>
          </p:nvPr>
        </p:nvSpPr>
        <p:spPr>
          <a:xfrm>
            <a:off x="2133600" y="1981200"/>
            <a:ext cx="6400800" cy="4876800"/>
          </a:xfrm>
        </p:spPr>
        <p:txBody>
          <a:bodyPr/>
          <a:lstStyle/>
          <a:p>
            <a:r>
              <a:rPr lang="en-US" altLang="en-US" dirty="0"/>
              <a:t>Similarities between “John” &amp; “Revelation”</a:t>
            </a:r>
          </a:p>
          <a:p>
            <a:pPr lvl="1"/>
            <a:r>
              <a:rPr lang="en-US" altLang="en-US" dirty="0"/>
              <a:t>In no other New Testament book does a writer refer to Jesus as the Word except </a:t>
            </a:r>
            <a:r>
              <a:rPr lang="en-US" altLang="en-US" i="1" dirty="0"/>
              <a:t>John</a:t>
            </a:r>
            <a:r>
              <a:rPr lang="en-US" altLang="en-US" dirty="0"/>
              <a:t> and </a:t>
            </a:r>
            <a:r>
              <a:rPr lang="en-US" altLang="en-US" i="1" dirty="0"/>
              <a:t>Revelation</a:t>
            </a:r>
            <a:r>
              <a:rPr lang="en-US" altLang="en-US" dirty="0"/>
              <a:t> (Jn. 1:1; Rev. 19:13).</a:t>
            </a:r>
          </a:p>
          <a:p>
            <a:pPr lvl="1"/>
            <a:r>
              <a:rPr lang="en-US" altLang="en-US" dirty="0"/>
              <a:t>In no other New Testament book does a writer refer to Jesus as the</a:t>
            </a:r>
            <a:r>
              <a:rPr lang="en-US" altLang="en-US" i="1" dirty="0"/>
              <a:t> Lamb of God</a:t>
            </a:r>
            <a:r>
              <a:rPr lang="en-US" altLang="en-US" dirty="0"/>
              <a:t> (Jn. 1:29; Rev. 5:6).</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DATE</a:t>
            </a:r>
          </a:p>
        </p:txBody>
      </p:sp>
      <p:sp>
        <p:nvSpPr>
          <p:cNvPr id="41987" name="Rectangle 3"/>
          <p:cNvSpPr>
            <a:spLocks noGrp="1" noChangeArrowheads="1"/>
          </p:cNvSpPr>
          <p:nvPr>
            <p:ph type="body" idx="1"/>
          </p:nvPr>
        </p:nvSpPr>
        <p:spPr/>
        <p:txBody>
          <a:bodyPr/>
          <a:lstStyle/>
          <a:p>
            <a:pPr>
              <a:lnSpc>
                <a:spcPct val="90000"/>
              </a:lnSpc>
            </a:pPr>
            <a:r>
              <a:rPr lang="en-US" altLang="en-US" dirty="0"/>
              <a:t>Suggestions range from A.D. 41-54 with Claudius to Trajan A.D. 98-117 </a:t>
            </a:r>
          </a:p>
          <a:p>
            <a:pPr>
              <a:lnSpc>
                <a:spcPct val="90000"/>
              </a:lnSpc>
            </a:pPr>
            <a:r>
              <a:rPr lang="en-US" altLang="en-US" dirty="0" smtClean="0"/>
              <a:t>Two</a:t>
            </a:r>
            <a:r>
              <a:rPr lang="en-US" altLang="en-US" dirty="0" smtClean="0"/>
              <a:t> most </a:t>
            </a:r>
            <a:r>
              <a:rPr lang="en-US" altLang="en-US" dirty="0"/>
              <a:t>accept dates</a:t>
            </a:r>
          </a:p>
          <a:p>
            <a:pPr lvl="1">
              <a:lnSpc>
                <a:spcPct val="90000"/>
              </a:lnSpc>
            </a:pPr>
            <a:r>
              <a:rPr lang="en-US" altLang="en-US" dirty="0"/>
              <a:t>A.D. 65-66 </a:t>
            </a:r>
            <a:br>
              <a:rPr lang="en-US" altLang="en-US" dirty="0"/>
            </a:br>
            <a:r>
              <a:rPr lang="en-US" altLang="en-US" dirty="0"/>
              <a:t>(thematic to destruction of Jerusalem)</a:t>
            </a:r>
          </a:p>
          <a:p>
            <a:pPr lvl="1">
              <a:lnSpc>
                <a:spcPct val="90000"/>
              </a:lnSpc>
            </a:pPr>
            <a:r>
              <a:rPr lang="en-US" altLang="en-US" dirty="0"/>
              <a:t>A.D. 91-98 </a:t>
            </a:r>
            <a:br>
              <a:rPr lang="en-US" altLang="en-US" dirty="0"/>
            </a:br>
            <a:r>
              <a:rPr lang="en-US" altLang="en-US" dirty="0"/>
              <a:t>(thematic to Rome)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sz="3600"/>
              <a:t>EVIDENCE PROVIDED FOR THE EARLY DATE</a:t>
            </a:r>
          </a:p>
        </p:txBody>
      </p:sp>
      <p:sp>
        <p:nvSpPr>
          <p:cNvPr id="43011" name="Rectangle 3"/>
          <p:cNvSpPr>
            <a:spLocks noGrp="1" noChangeArrowheads="1"/>
          </p:cNvSpPr>
          <p:nvPr>
            <p:ph type="body" idx="1"/>
          </p:nvPr>
        </p:nvSpPr>
        <p:spPr/>
        <p:txBody>
          <a:bodyPr/>
          <a:lstStyle/>
          <a:p>
            <a:r>
              <a:rPr lang="en-US" altLang="en-US" dirty="0" smtClean="0"/>
              <a:t>Asserts temple is still </a:t>
            </a:r>
            <a:r>
              <a:rPr lang="en-US" altLang="en-US" dirty="0"/>
              <a:t>standing (11:1-2)</a:t>
            </a:r>
          </a:p>
          <a:p>
            <a:r>
              <a:rPr lang="en-US" altLang="en-US" dirty="0"/>
              <a:t>Assertion that Nero’s persecution was </a:t>
            </a:r>
            <a:r>
              <a:rPr lang="en-US" altLang="en-US" dirty="0" smtClean="0"/>
              <a:t>purely for </a:t>
            </a:r>
            <a:r>
              <a:rPr lang="en-US" altLang="en-US" dirty="0"/>
              <a:t>religious </a:t>
            </a:r>
            <a:r>
              <a:rPr lang="en-US" altLang="en-US" dirty="0" smtClean="0"/>
              <a:t>purposes</a:t>
            </a:r>
            <a:endParaRPr lang="en-US" altLang="en-US" dirty="0"/>
          </a:p>
        </p:txBody>
      </p:sp>
      <p:sp>
        <p:nvSpPr>
          <p:cNvPr id="43013" name="AutoShape 5">
            <a:hlinkClick r:id="rId2" action="ppaction://hlinksldjump" highlightClick="1"/>
          </p:cNvPr>
          <p:cNvSpPr>
            <a:spLocks noChangeArrowheads="1"/>
          </p:cNvSpPr>
          <p:nvPr/>
        </p:nvSpPr>
        <p:spPr bwMode="auto">
          <a:xfrm>
            <a:off x="2362200" y="5715000"/>
            <a:ext cx="1066800" cy="1066800"/>
          </a:xfrm>
          <a:prstGeom prst="actionButtonInformation">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4" name="Text Box 6"/>
          <p:cNvSpPr txBox="1">
            <a:spLocks noChangeArrowheads="1"/>
          </p:cNvSpPr>
          <p:nvPr/>
        </p:nvSpPr>
        <p:spPr bwMode="auto">
          <a:xfrm>
            <a:off x="3505200" y="5867400"/>
            <a:ext cx="5334000" cy="860425"/>
          </a:xfrm>
          <a:prstGeom prst="rect">
            <a:avLst/>
          </a:prstGeom>
          <a:solidFill>
            <a:srgbClr val="0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hlinkClick r:id="rId2" action="ppaction://hlinksldjump">
                  <a:snd r:embed="rId3" name="click.wav"/>
                </a:hlinkClick>
              </a:rPr>
              <a:t>problems with the temple evidence</a:t>
            </a:r>
            <a:endParaRPr lang="en-US" altLang="en-US" sz="2400" dirty="0"/>
          </a:p>
          <a:p>
            <a:r>
              <a:rPr lang="en-US" altLang="en-US" sz="2400" dirty="0">
                <a:hlinkClick r:id="rId4" action="ppaction://hlinksldjump" tooltip="CLICK HERE"/>
              </a:rPr>
              <a:t>problems with Nero</a:t>
            </a:r>
            <a:endParaRPr lang="en-US" altLang="en-US" sz="2400"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p:cTn id="7" dur="1000" fill="hold"/>
                                        <p:tgtEl>
                                          <p:spTgt spid="430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30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301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3011">
                                            <p:txEl>
                                              <p:pRg st="1" end="1"/>
                                            </p:txEl>
                                          </p:spTgt>
                                        </p:tgtEl>
                                        <p:attrNameLst>
                                          <p:attrName>style.visibility</p:attrName>
                                        </p:attrNameLst>
                                      </p:cBhvr>
                                      <p:to>
                                        <p:strVal val="visible"/>
                                      </p:to>
                                    </p:set>
                                    <p:anim calcmode="lin" valueType="num">
                                      <p:cBhvr>
                                        <p:cTn id="14" dur="1000" fill="hold"/>
                                        <p:tgtEl>
                                          <p:spTgt spid="430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430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sz="3600"/>
              <a:t>EARLY DATE EVIDENCE CHALLENGED</a:t>
            </a:r>
          </a:p>
        </p:txBody>
      </p:sp>
      <p:sp>
        <p:nvSpPr>
          <p:cNvPr id="44035" name="Rectangle 3"/>
          <p:cNvSpPr>
            <a:spLocks noGrp="1" noChangeArrowheads="1"/>
          </p:cNvSpPr>
          <p:nvPr>
            <p:ph type="body" idx="1"/>
          </p:nvPr>
        </p:nvSpPr>
        <p:spPr>
          <a:xfrm>
            <a:off x="2209800" y="1981200"/>
            <a:ext cx="6400800" cy="4876800"/>
          </a:xfrm>
        </p:spPr>
        <p:txBody>
          <a:bodyPr/>
          <a:lstStyle/>
          <a:p>
            <a:pPr>
              <a:buFont typeface="Wingdings" panose="05000000000000000000" pitchFamily="2" charset="2"/>
              <a:buChar char="ü"/>
            </a:pPr>
            <a:r>
              <a:rPr lang="en-US" altLang="en-US" dirty="0"/>
              <a:t>if one accepts the “temple” as </a:t>
            </a:r>
            <a:r>
              <a:rPr lang="en-US" altLang="en-US" dirty="0" smtClean="0"/>
              <a:t>the literal </a:t>
            </a:r>
            <a:r>
              <a:rPr lang="en-US" altLang="en-US" dirty="0"/>
              <a:t>Jewish temple, why not also accept other things in </a:t>
            </a:r>
            <a:r>
              <a:rPr lang="en-US" altLang="en-US" dirty="0" smtClean="0"/>
              <a:t>the text as </a:t>
            </a:r>
            <a:r>
              <a:rPr lang="en-US" altLang="en-US" dirty="0"/>
              <a:t>literal (2 witnesses, 1260 days)</a:t>
            </a:r>
          </a:p>
          <a:p>
            <a:pPr>
              <a:buFont typeface="Wingdings" panose="05000000000000000000" pitchFamily="2" charset="2"/>
              <a:buChar char="ü"/>
            </a:pPr>
            <a:r>
              <a:rPr lang="en-US" altLang="en-US" dirty="0"/>
              <a:t>church is referred to as the “temple” (Eph. 2:19-22; Heb. 11:10, 16; 12:22, 23; Rev. 21:2, 3)</a:t>
            </a:r>
          </a:p>
        </p:txBody>
      </p:sp>
      <p:sp>
        <p:nvSpPr>
          <p:cNvPr id="44038" name="AutoShape 6">
            <a:hlinkClick r:id="" action="ppaction://hlinkshowjump?jump=lastslideviewed" highlightClick="1"/>
          </p:cNvPr>
          <p:cNvSpPr>
            <a:spLocks noChangeArrowheads="1"/>
          </p:cNvSpPr>
          <p:nvPr/>
        </p:nvSpPr>
        <p:spPr bwMode="auto">
          <a:xfrm>
            <a:off x="228600" y="533400"/>
            <a:ext cx="1042988" cy="1042988"/>
          </a:xfrm>
          <a:prstGeom prst="actionButtonReturn">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RETURN</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0" y="152400"/>
            <a:ext cx="7620000" cy="1447800"/>
          </a:xfrm>
        </p:spPr>
        <p:txBody>
          <a:bodyPr/>
          <a:lstStyle/>
          <a:p>
            <a:r>
              <a:rPr lang="en-US" altLang="en-US" sz="3200"/>
              <a:t>NERO’S PERSECUTION—NOT RELIGIOUS BUT POLITICAL TO DEFLECT GROWING SUSPICION THAT HE WAS BEHIND THE FIRE</a:t>
            </a:r>
          </a:p>
        </p:txBody>
      </p:sp>
      <p:sp>
        <p:nvSpPr>
          <p:cNvPr id="45060" name="Text Box 4"/>
          <p:cNvSpPr txBox="1">
            <a:spLocks noChangeArrowheads="1"/>
          </p:cNvSpPr>
          <p:nvPr/>
        </p:nvSpPr>
        <p:spPr bwMode="auto">
          <a:xfrm>
            <a:off x="0" y="1784350"/>
            <a:ext cx="9144000" cy="5073650"/>
          </a:xfrm>
          <a:prstGeom prst="rect">
            <a:avLst/>
          </a:prstGeom>
          <a:solidFill>
            <a:schemeClr val="bg1"/>
          </a:solidFill>
          <a:ln w="381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i="1" dirty="0"/>
              <a:t>“But all human efforts, all the lavish gifts of the emperor, and the propitiations of the gods, did not banish the sinister belief that the conflagration was the result of an order. Consequently, </a:t>
            </a:r>
            <a:r>
              <a:rPr lang="en-US" altLang="en-US" i="1" u="sng" dirty="0"/>
              <a:t>to get rid of the report</a:t>
            </a:r>
            <a:r>
              <a:rPr lang="en-US" altLang="en-US" i="1" dirty="0"/>
              <a:t>, Nero fastened the guilt and inflicted the most exquisite tortures on a class hated for their abominations, called Christians by the populace. </a:t>
            </a:r>
            <a:r>
              <a:rPr lang="en-US" altLang="en-US" i="1" dirty="0" err="1"/>
              <a:t>Christus</a:t>
            </a:r>
            <a:r>
              <a:rPr lang="en-US" altLang="en-US" i="1" dirty="0"/>
              <a:t>, from whom the name had its origin, suffered the extreme penalty during the reign of Tiberius at the hands of one of our procurators, Pontius Pilatus, and a most mischievous superstition, thus checked for the moment, again broke out not only in Judea, the first source of the evil, but even in Rome, where all things hideous and shameful from every part of the world find their center and become popular. Accordingly, an arrest was first made of all who pleaded guilty; then, upon their information, an immense multitude was convicted, not so much of the crime of firing the city, as of hatred against mankind. Mockery of every sort was added to their deaths. Covered with the skins of beasts, they were torn by dogs and perished, or were nailed to crosses, or were doomed to the flames and burnt, to serve as a nightly illumination, when daylight had expired. . . . Hence, . . .there arose a feeling of compassion; for it was not, as it seemed, for the public good, </a:t>
            </a:r>
            <a:r>
              <a:rPr lang="en-US" altLang="en-US" i="1" u="sng" dirty="0"/>
              <a:t>but to glut one man’s cruelty, that they were being destroyed.”</a:t>
            </a:r>
            <a:endParaRPr lang="en-US" altLang="en-US" u="sng" dirty="0"/>
          </a:p>
          <a:p>
            <a:r>
              <a:rPr lang="en-US" altLang="en-US" dirty="0"/>
              <a:t>(</a:t>
            </a:r>
            <a:r>
              <a:rPr lang="en-US" altLang="en-US" i="1" dirty="0"/>
              <a:t>The Complete Works of Tacitus</a:t>
            </a:r>
            <a:r>
              <a:rPr lang="en-US" altLang="en-US" dirty="0"/>
              <a:t>. New York: The Modern Library, pp. 380- 381, 1947.)</a:t>
            </a:r>
          </a:p>
        </p:txBody>
      </p:sp>
      <p:sp>
        <p:nvSpPr>
          <p:cNvPr id="45061" name="AutoShape 5">
            <a:hlinkClick r:id="rId3" action="ppaction://hlinksldjump" highlightClick="1"/>
          </p:cNvPr>
          <p:cNvSpPr>
            <a:spLocks noChangeArrowheads="1"/>
          </p:cNvSpPr>
          <p:nvPr/>
        </p:nvSpPr>
        <p:spPr bwMode="auto">
          <a:xfrm>
            <a:off x="228600" y="0"/>
            <a:ext cx="1042988" cy="83820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FOR-</a:t>
            </a:r>
          </a:p>
          <a:p>
            <a:pPr algn="ctr"/>
            <a:r>
              <a:rPr lang="en-US" altLang="en-US" b="1">
                <a:solidFill>
                  <a:schemeClr val="bg1"/>
                </a:solidFill>
              </a:rPr>
              <a:t>WARD</a:t>
            </a:r>
          </a:p>
        </p:txBody>
      </p:sp>
      <p:sp>
        <p:nvSpPr>
          <p:cNvPr id="45062" name="AutoShape 6">
            <a:hlinkClick r:id="" action="ppaction://hlinkshowjump?jump=previousslide" highlightClick="1"/>
          </p:cNvPr>
          <p:cNvSpPr>
            <a:spLocks noChangeArrowheads="1"/>
          </p:cNvSpPr>
          <p:nvPr/>
        </p:nvSpPr>
        <p:spPr bwMode="auto">
          <a:xfrm>
            <a:off x="228600" y="914400"/>
            <a:ext cx="1042988" cy="838200"/>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BACK</a:t>
            </a:r>
          </a:p>
        </p:txBody>
      </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Digital blue design template">
  <a:themeElements>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fontScheme name="Digital blue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444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444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igital blue design template 1">
        <a:dk1>
          <a:srgbClr val="000000"/>
        </a:dk1>
        <a:lt1>
          <a:srgbClr val="FFFFFF"/>
        </a:lt1>
        <a:dk2>
          <a:srgbClr val="000000"/>
        </a:dk2>
        <a:lt2>
          <a:srgbClr val="333333"/>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F8F8F8"/>
        </a:folHlink>
      </a:clrScheme>
      <a:clrMap bg1="lt1" tx1="dk1" bg2="lt2" tx2="dk2" accent1="accent1" accent2="accent2" accent3="accent3" accent4="accent4" accent5="accent5" accent6="accent6" hlink="hlink" folHlink="folHlink"/>
    </a:extraClrScheme>
    <a:extraClrScheme>
      <a:clrScheme name="Digital blue design template 2">
        <a:dk1>
          <a:srgbClr val="006699"/>
        </a:dk1>
        <a:lt1>
          <a:srgbClr val="FFFFFF"/>
        </a:lt1>
        <a:dk2>
          <a:srgbClr val="000000"/>
        </a:dk2>
        <a:lt2>
          <a:srgbClr val="808080"/>
        </a:lt2>
        <a:accent1>
          <a:srgbClr val="B1CFE7"/>
        </a:accent1>
        <a:accent2>
          <a:srgbClr val="CCCCFF"/>
        </a:accent2>
        <a:accent3>
          <a:srgbClr val="FFFFFF"/>
        </a:accent3>
        <a:accent4>
          <a:srgbClr val="005682"/>
        </a:accent4>
        <a:accent5>
          <a:srgbClr val="D5E4F1"/>
        </a:accent5>
        <a:accent6>
          <a:srgbClr val="B9B9E7"/>
        </a:accent6>
        <a:hlink>
          <a:srgbClr val="4274BE"/>
        </a:hlink>
        <a:folHlink>
          <a:srgbClr val="AF67FF"/>
        </a:folHlink>
      </a:clrScheme>
      <a:clrMap bg1="lt1" tx1="dk1" bg2="lt2" tx2="dk2" accent1="accent1" accent2="accent2" accent3="accent3" accent4="accent4" accent5="accent5" accent6="accent6" hlink="hlink" folHlink="folHlink"/>
    </a:extraClrScheme>
    <a:extraClrScheme>
      <a:clrScheme name="Digital blue design template 3">
        <a:dk1>
          <a:srgbClr val="003366"/>
        </a:dk1>
        <a:lt1>
          <a:srgbClr val="DEF6F1"/>
        </a:lt1>
        <a:dk2>
          <a:srgbClr val="003366"/>
        </a:dk2>
        <a:lt2>
          <a:srgbClr val="969696"/>
        </a:lt2>
        <a:accent1>
          <a:srgbClr val="FFFFFF"/>
        </a:accent1>
        <a:accent2>
          <a:srgbClr val="9CCAF0"/>
        </a:accent2>
        <a:accent3>
          <a:srgbClr val="ECFAF7"/>
        </a:accent3>
        <a:accent4>
          <a:srgbClr val="002A56"/>
        </a:accent4>
        <a:accent5>
          <a:srgbClr val="FFFFFF"/>
        </a:accent5>
        <a:accent6>
          <a:srgbClr val="8DB7D9"/>
        </a:accent6>
        <a:hlink>
          <a:srgbClr val="0066CC"/>
        </a:hlink>
        <a:folHlink>
          <a:srgbClr val="5F5F5F"/>
        </a:folHlink>
      </a:clrScheme>
      <a:clrMap bg1="lt1" tx1="dk1" bg2="lt2" tx2="dk2" accent1="accent1" accent2="accent2" accent3="accent3" accent4="accent4" accent5="accent5" accent6="accent6" hlink="hlink" folHlink="folHlink"/>
    </a:extraClrScheme>
    <a:extraClrScheme>
      <a:clrScheme name="Digital blue design template 4">
        <a:dk1>
          <a:srgbClr val="003366"/>
        </a:dk1>
        <a:lt1>
          <a:srgbClr val="FFFFD9"/>
        </a:lt1>
        <a:dk2>
          <a:srgbClr val="336699"/>
        </a:dk2>
        <a:lt2>
          <a:srgbClr val="777777"/>
        </a:lt2>
        <a:accent1>
          <a:srgbClr val="ECF9FE"/>
        </a:accent1>
        <a:accent2>
          <a:srgbClr val="2569A7"/>
        </a:accent2>
        <a:accent3>
          <a:srgbClr val="FFFFE9"/>
        </a:accent3>
        <a:accent4>
          <a:srgbClr val="002A56"/>
        </a:accent4>
        <a:accent5>
          <a:srgbClr val="F4FBFE"/>
        </a:accent5>
        <a:accent6>
          <a:srgbClr val="205E97"/>
        </a:accent6>
        <a:hlink>
          <a:srgbClr val="0099CC"/>
        </a:hlink>
        <a:folHlink>
          <a:srgbClr val="FF9900"/>
        </a:folHlink>
      </a:clrScheme>
      <a:clrMap bg1="lt1" tx1="dk1" bg2="lt2" tx2="dk2" accent1="accent1" accent2="accent2" accent3="accent3" accent4="accent4" accent5="accent5" accent6="accent6" hlink="hlink" folHlink="folHlink"/>
    </a:extraClrScheme>
    <a:extraClrScheme>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clrMap bg1="lt1" tx1="dk1" bg2="lt2" tx2="dk2" accent1="accent1" accent2="accent2" accent3="accent3" accent4="accent4" accent5="accent5" accent6="accent6" hlink="hlink" folHlink="folHlink"/>
    </a:extraClrScheme>
    <a:extraClrScheme>
      <a:clrScheme name="Digital blue design template 6">
        <a:dk1>
          <a:srgbClr val="005A58"/>
        </a:dk1>
        <a:lt1>
          <a:srgbClr val="006699"/>
        </a:lt1>
        <a:dk2>
          <a:srgbClr val="0058B8"/>
        </a:dk2>
        <a:lt2>
          <a:srgbClr val="336699"/>
        </a:lt2>
        <a:accent1>
          <a:srgbClr val="98BED8"/>
        </a:accent1>
        <a:accent2>
          <a:srgbClr val="6D6FC7"/>
        </a:accent2>
        <a:accent3>
          <a:srgbClr val="AAB4D8"/>
        </a:accent3>
        <a:accent4>
          <a:srgbClr val="005682"/>
        </a:accent4>
        <a:accent5>
          <a:srgbClr val="CADBE9"/>
        </a:accent5>
        <a:accent6>
          <a:srgbClr val="6264B4"/>
        </a:accent6>
        <a:hlink>
          <a:srgbClr val="CCECFF"/>
        </a:hlink>
        <a:folHlink>
          <a:srgbClr val="0033CC"/>
        </a:folHlink>
      </a:clrScheme>
      <a:clrMap bg1="dk2" tx1="lt1" bg2="dk1" tx2="lt2" accent1="accent1" accent2="accent2" accent3="accent3" accent4="accent4" accent5="accent5" accent6="accent6" hlink="hlink" folHlink="folHlink"/>
    </a:extraClrScheme>
    <a:extraClrScheme>
      <a:clrScheme name="Digital blue design template 7">
        <a:dk1>
          <a:srgbClr val="336699"/>
        </a:dk1>
        <a:lt1>
          <a:srgbClr val="C0C0C0"/>
        </a:lt1>
        <a:dk2>
          <a:srgbClr val="49718D"/>
        </a:dk2>
        <a:lt2>
          <a:srgbClr val="5C1F00"/>
        </a:lt2>
        <a:accent1>
          <a:srgbClr val="DDDDDD"/>
        </a:accent1>
        <a:accent2>
          <a:srgbClr val="BE7960"/>
        </a:accent2>
        <a:accent3>
          <a:srgbClr val="DCDCDC"/>
        </a:accent3>
        <a:accent4>
          <a:srgbClr val="2A5682"/>
        </a:accent4>
        <a:accent5>
          <a:srgbClr val="EBEBEB"/>
        </a:accent5>
        <a:accent6>
          <a:srgbClr val="AC6D56"/>
        </a:accent6>
        <a:hlink>
          <a:srgbClr val="65A0BD"/>
        </a:hlink>
        <a:folHlink>
          <a:srgbClr val="D3A219"/>
        </a:folHlink>
      </a:clrScheme>
      <a:clrMap bg1="lt1" tx1="dk1" bg2="lt2" tx2="dk2" accent1="accent1" accent2="accent2" accent3="accent3" accent4="accent4" accent5="accent5" accent6="accent6" hlink="hlink" folHlink="folHlink"/>
    </a:extraClrScheme>
    <a:extraClrScheme>
      <a:clrScheme name="Digital blue design template 8">
        <a:dk1>
          <a:srgbClr val="336699"/>
        </a:dk1>
        <a:lt1>
          <a:srgbClr val="0099CC"/>
        </a:lt1>
        <a:dk2>
          <a:srgbClr val="000066"/>
        </a:dk2>
        <a:lt2>
          <a:srgbClr val="336699"/>
        </a:lt2>
        <a:accent1>
          <a:srgbClr val="336699"/>
        </a:accent1>
        <a:accent2>
          <a:srgbClr val="DDDDDD"/>
        </a:accent2>
        <a:accent3>
          <a:srgbClr val="AAAAB8"/>
        </a:accent3>
        <a:accent4>
          <a:srgbClr val="0082AE"/>
        </a:accent4>
        <a:accent5>
          <a:srgbClr val="ADB8CA"/>
        </a:accent5>
        <a:accent6>
          <a:srgbClr val="C8C8C8"/>
        </a:accent6>
        <a:hlink>
          <a:srgbClr val="7AC3EC"/>
        </a:hlink>
        <a:folHlink>
          <a:srgbClr val="D7EAFF"/>
        </a:folHlink>
      </a:clrScheme>
      <a:clrMap bg1="dk2" tx1="lt1" bg2="dk1" tx2="lt2" accent1="accent1" accent2="accent2" accent3="accent3" accent4="accent4" accent5="accent5" accent6="accent6" hlink="hlink" folHlink="folHlink"/>
    </a:extraClrScheme>
    <a:extraClrScheme>
      <a:clrScheme name="Digital blue design template 9">
        <a:dk1>
          <a:srgbClr val="2846A4"/>
        </a:dk1>
        <a:lt1>
          <a:srgbClr val="566272"/>
        </a:lt1>
        <a:dk2>
          <a:srgbClr val="004B70"/>
        </a:dk2>
        <a:lt2>
          <a:srgbClr val="777777"/>
        </a:lt2>
        <a:accent1>
          <a:srgbClr val="9CA5AA"/>
        </a:accent1>
        <a:accent2>
          <a:srgbClr val="88B2D2"/>
        </a:accent2>
        <a:accent3>
          <a:srgbClr val="B4B7BC"/>
        </a:accent3>
        <a:accent4>
          <a:srgbClr val="213A8B"/>
        </a:accent4>
        <a:accent5>
          <a:srgbClr val="CBCFD2"/>
        </a:accent5>
        <a:accent6>
          <a:srgbClr val="7BA1BE"/>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igital blue design template 10">
        <a:dk1>
          <a:srgbClr val="003366"/>
        </a:dk1>
        <a:lt1>
          <a:srgbClr val="FFFFFF"/>
        </a:lt1>
        <a:dk2>
          <a:srgbClr val="003366"/>
        </a:dk2>
        <a:lt2>
          <a:srgbClr val="808080"/>
        </a:lt2>
        <a:accent1>
          <a:srgbClr val="B7D6E7"/>
        </a:accent1>
        <a:accent2>
          <a:srgbClr val="24446A"/>
        </a:accent2>
        <a:accent3>
          <a:srgbClr val="FFFFFF"/>
        </a:accent3>
        <a:accent4>
          <a:srgbClr val="002A56"/>
        </a:accent4>
        <a:accent5>
          <a:srgbClr val="D8E8F1"/>
        </a:accent5>
        <a:accent6>
          <a:srgbClr val="203D5F"/>
        </a:accent6>
        <a:hlink>
          <a:srgbClr val="518FB1"/>
        </a:hlink>
        <a:folHlink>
          <a:srgbClr val="333333"/>
        </a:folHlink>
      </a:clrScheme>
      <a:clrMap bg1="lt1" tx1="dk1" bg2="lt2" tx2="dk2" accent1="accent1" accent2="accent2" accent3="accent3" accent4="accent4" accent5="accent5" accent6="accent6" hlink="hlink" folHlink="folHlink"/>
    </a:extraClrScheme>
    <a:extraClrScheme>
      <a:clrScheme name="Digital blue design template 11">
        <a:dk1>
          <a:srgbClr val="336699"/>
        </a:dk1>
        <a:lt1>
          <a:srgbClr val="FFFFFF"/>
        </a:lt1>
        <a:dk2>
          <a:srgbClr val="003399"/>
        </a:dk2>
        <a:lt2>
          <a:srgbClr val="969696"/>
        </a:lt2>
        <a:accent1>
          <a:srgbClr val="CCECFF"/>
        </a:accent1>
        <a:accent2>
          <a:srgbClr val="6A90BA"/>
        </a:accent2>
        <a:accent3>
          <a:srgbClr val="FFFFFF"/>
        </a:accent3>
        <a:accent4>
          <a:srgbClr val="2A5682"/>
        </a:accent4>
        <a:accent5>
          <a:srgbClr val="E2F4FF"/>
        </a:accent5>
        <a:accent6>
          <a:srgbClr val="5F82A8"/>
        </a:accent6>
        <a:hlink>
          <a:srgbClr val="CC3300"/>
        </a:hlink>
        <a:folHlink>
          <a:srgbClr val="336699"/>
        </a:folHlink>
      </a:clrScheme>
      <a:clrMap bg1="lt1" tx1="dk1" bg2="lt2" tx2="dk2" accent1="accent1" accent2="accent2" accent3="accent3" accent4="accent4" accent5="accent5" accent6="accent6" hlink="hlink" folHlink="folHlink"/>
    </a:extraClrScheme>
    <a:extraClrScheme>
      <a:clrScheme name="Digital blue design template 12">
        <a:dk1>
          <a:srgbClr val="4D4D4D"/>
        </a:dk1>
        <a:lt1>
          <a:srgbClr val="666699"/>
        </a:lt1>
        <a:dk2>
          <a:srgbClr val="36587E"/>
        </a:dk2>
        <a:lt2>
          <a:srgbClr val="3E3E5C"/>
        </a:lt2>
        <a:accent1>
          <a:srgbClr val="90AFCC"/>
        </a:accent1>
        <a:accent2>
          <a:srgbClr val="2170AB"/>
        </a:accent2>
        <a:accent3>
          <a:srgbClr val="B8B8CA"/>
        </a:accent3>
        <a:accent4>
          <a:srgbClr val="404040"/>
        </a:accent4>
        <a:accent5>
          <a:srgbClr val="C6D4E2"/>
        </a:accent5>
        <a:accent6>
          <a:srgbClr val="1D659B"/>
        </a:accent6>
        <a:hlink>
          <a:srgbClr val="A8CCF0"/>
        </a:hlink>
        <a:folHlink>
          <a:srgbClr val="DDDDDD"/>
        </a:folHlink>
      </a:clrScheme>
      <a:clrMap bg1="lt1" tx1="dk1" bg2="lt2" tx2="dk2" accent1="accent1" accent2="accent2" accent3="accent3" accent4="accent4" accent5="accent5" accent6="accent6" hlink="hlink" folHlink="folHlink"/>
    </a:extraClrScheme>
    <a:extraClrScheme>
      <a:clrScheme name="Digital blue design template 13">
        <a:dk1>
          <a:srgbClr val="2D5C8B"/>
        </a:dk1>
        <a:lt1>
          <a:srgbClr val="E0EAF4"/>
        </a:lt1>
        <a:dk2>
          <a:srgbClr val="35648B"/>
        </a:dk2>
        <a:lt2>
          <a:srgbClr val="2D2015"/>
        </a:lt2>
        <a:accent1>
          <a:srgbClr val="92A4B0"/>
        </a:accent1>
        <a:accent2>
          <a:srgbClr val="8F5F2F"/>
        </a:accent2>
        <a:accent3>
          <a:srgbClr val="EDF3F8"/>
        </a:accent3>
        <a:accent4>
          <a:srgbClr val="254D76"/>
        </a:accent4>
        <a:accent5>
          <a:srgbClr val="C7CFD4"/>
        </a:accent5>
        <a:accent6>
          <a:srgbClr val="81552A"/>
        </a:accent6>
        <a:hlink>
          <a:srgbClr val="EADF7A"/>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bluegrey</Template>
  <TotalTime>477</TotalTime>
  <Words>2154</Words>
  <Application>Microsoft Office PowerPoint</Application>
  <PresentationFormat>On-screen Show (4:3)</PresentationFormat>
  <Paragraphs>142</Paragraphs>
  <Slides>27</Slides>
  <Notes>8</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Wingdings</vt:lpstr>
      <vt:lpstr>Arial Black</vt:lpstr>
      <vt:lpstr>Digital blue design template</vt:lpstr>
      <vt:lpstr>Revelation Study</vt:lpstr>
      <vt:lpstr>A BOOK OFTEN MISUNDERSTOOD</vt:lpstr>
      <vt:lpstr>4 THINGS</vt:lpstr>
      <vt:lpstr>AUTHOR</vt:lpstr>
      <vt:lpstr>AUTHOR</vt:lpstr>
      <vt:lpstr>DATE</vt:lpstr>
      <vt:lpstr>EVIDENCE PROVIDED FOR THE EARLY DATE</vt:lpstr>
      <vt:lpstr>EARLY DATE EVIDENCE CHALLENGED</vt:lpstr>
      <vt:lpstr>NERO’S PERSECUTION—NOT RELIGIOUS BUT POLITICAL TO DEFLECT GROWING SUSPICION THAT HE WAS BEHIND THE FIRE</vt:lpstr>
      <vt:lpstr>NERO ACCUSED OF BEING BEHIND FIRE BECAUSE HE DIDN’T LIKE THE CROOKED STREETS &amp; OLD BUILDINGS</vt:lpstr>
      <vt:lpstr>NERO’S PERSECUTION—LIMITED TO ROME AND NOT THE WHOLE WORLD</vt:lpstr>
      <vt:lpstr>EXTERNAL EVIDENCE FOR LATE DATE</vt:lpstr>
      <vt:lpstr>IRENAEUS</vt:lpstr>
      <vt:lpstr>EUSEBIUS QUOTING TERTULLIAN, A.D. 325</vt:lpstr>
      <vt:lpstr>EUSEBIUS, A.D. 325</vt:lpstr>
      <vt:lpstr>CLEMENT OF ALEXANDRIA, A.D. 193</vt:lpstr>
      <vt:lpstr>INTERNAL EVIDENCES FOR THE LATE DATE</vt:lpstr>
      <vt:lpstr>INTERNAL EVIDENCES FOR THE LATE DATE</vt:lpstr>
      <vt:lpstr>BACKGROUND</vt:lpstr>
      <vt:lpstr>BACKGROUND</vt:lpstr>
      <vt:lpstr>BACKGROUND</vt:lpstr>
      <vt:lpstr>BACKGROUND</vt:lpstr>
      <vt:lpstr>NOTES ON NUMEROLOGY</vt:lpstr>
      <vt:lpstr>NOTES ON NUMEROLOGY</vt:lpstr>
      <vt:lpstr>NOTES ON NUMEROLOGY</vt:lpstr>
      <vt:lpstr>NOTES ON NUMEROLOGY</vt:lpstr>
      <vt:lpstr>CAESARS IN 1ST CENT.</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Study</dc:title>
  <dc:creator>Steven J. Wallace</dc:creator>
  <cp:lastModifiedBy>Steven J. Wallace</cp:lastModifiedBy>
  <cp:revision>22</cp:revision>
  <dcterms:created xsi:type="dcterms:W3CDTF">2004-10-07T21:16:51Z</dcterms:created>
  <dcterms:modified xsi:type="dcterms:W3CDTF">2014-11-04T18:47:06Z</dcterms:modified>
</cp:coreProperties>
</file>